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Lst>
  <p:sldSz cy="5143500" cx="9144000"/>
  <p:notesSz cx="6858000" cy="9144000"/>
  <p:embeddedFontLst>
    <p:embeddedFont>
      <p:font typeface="Raleway"/>
      <p:regular r:id="rId155"/>
      <p:bold r:id="rId156"/>
      <p:italic r:id="rId157"/>
      <p:boldItalic r:id="rId158"/>
    </p:embeddedFont>
    <p:embeddedFont>
      <p:font typeface="Roboto"/>
      <p:regular r:id="rId159"/>
      <p:bold r:id="rId160"/>
      <p:italic r:id="rId161"/>
      <p:boldItalic r:id="rId162"/>
    </p:embeddedFont>
    <p:embeddedFont>
      <p:font typeface="Roboto Mono"/>
      <p:regular r:id="rId163"/>
      <p:bold r:id="rId164"/>
      <p:italic r:id="rId165"/>
      <p:boldItalic r:id="rId166"/>
    </p:embeddedFont>
    <p:embeddedFont>
      <p:font typeface="Comfortaa"/>
      <p:regular r:id="rId167"/>
      <p:bold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9F5A76-D33D-4575-87B5-5B522B032651}">
  <a:tblStyle styleId="{0F9F5A76-D33D-4575-87B5-5B522B0326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2B8DD5B-AEC6-4CD9-9D35-E58E5EBBBD7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obotoMono-italic.fntdata"/><Relationship Id="rId69" Type="http://schemas.openxmlformats.org/officeDocument/2006/relationships/slide" Target="slides/slide63.xml"/><Relationship Id="rId164" Type="http://schemas.openxmlformats.org/officeDocument/2006/relationships/font" Target="fonts/RobotoMono-bold.fntdata"/><Relationship Id="rId163" Type="http://schemas.openxmlformats.org/officeDocument/2006/relationships/font" Target="fonts/RobotoMono-regular.fntdata"/><Relationship Id="rId162" Type="http://schemas.openxmlformats.org/officeDocument/2006/relationships/font" Target="fonts/Roboto-boldItalic.fntdata"/><Relationship Id="rId168" Type="http://schemas.openxmlformats.org/officeDocument/2006/relationships/font" Target="fonts/Comfortaa-bold.fntdata"/><Relationship Id="rId167" Type="http://schemas.openxmlformats.org/officeDocument/2006/relationships/font" Target="fonts/Comfortaa-regular.fntdata"/><Relationship Id="rId166" Type="http://schemas.openxmlformats.org/officeDocument/2006/relationships/font" Target="fonts/RobotoMono-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italic.fntdata"/><Relationship Id="rId54" Type="http://schemas.openxmlformats.org/officeDocument/2006/relationships/slide" Target="slides/slide48.xml"/><Relationship Id="rId160" Type="http://schemas.openxmlformats.org/officeDocument/2006/relationships/font" Target="fonts/Roboto-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oboto-regular.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aleway-boldItalic.fntdata"/><Relationship Id="rId157" Type="http://schemas.openxmlformats.org/officeDocument/2006/relationships/font" Target="fonts/Raleway-italic.fntdata"/><Relationship Id="rId156" Type="http://schemas.openxmlformats.org/officeDocument/2006/relationships/font" Target="fonts/Raleway-bold.fntdata"/><Relationship Id="rId155"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transformers/model_doc/bert.html#berttokenizer"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digitalhealth/article?id=10.1371/journal.pdig.0000152#pdig.0000152.ref032"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digitalhealth/article?id=10.1371/journal.pdig.0000152#pdig.0000152.ref032"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transformers/model_doc/bert.html#berttokenizer"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cdfa91e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cdfa91e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5404381e3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5404381e3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404381e30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404381e30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5404381e3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5404381e3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40C28"/>
                </a:solidFill>
              </a:rPr>
              <a:t>The [cls] token is used for classification task whereas the [sep] is used to indicate the end of every sentence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5404381e30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5404381e30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truncating = 'pre' or 'post' (default 'pre'). </a:t>
            </a:r>
            <a:r>
              <a:rPr lang="en-GB" sz="1200">
                <a:solidFill>
                  <a:srgbClr val="040C28"/>
                </a:solidFill>
              </a:rPr>
              <a:t>If a sequence length is larger than the provided maxlen value then, these values will be truncated to the maxlen </a:t>
            </a:r>
            <a:r>
              <a:rPr lang="en-GB" sz="1200">
                <a:solidFill>
                  <a:srgbClr val="4D5156"/>
                </a:solidFill>
                <a:highlight>
                  <a:srgbClr val="FFFFFF"/>
                </a:highlight>
              </a:rPr>
              <a:t>Padding adds a special padding token to ensure shorter sequences will have the same length as either the longest sequence in a batch or the maximum length accepted by the model.</a:t>
            </a:r>
            <a:r>
              <a:rPr lang="en-GB" sz="1050">
                <a:solidFill>
                  <a:schemeClr val="dk1"/>
                </a:solidFill>
                <a:highlight>
                  <a:srgbClr val="FFFFFF"/>
                </a:highlight>
              </a:rPr>
              <a:t>This class is defined to accept the </a:t>
            </a:r>
            <a:r>
              <a:rPr lang="en-GB" sz="1050">
                <a:solidFill>
                  <a:srgbClr val="188038"/>
                </a:solidFill>
                <a:highlight>
                  <a:srgbClr val="FFFFFF"/>
                </a:highlight>
                <a:latin typeface="Roboto Mono"/>
                <a:ea typeface="Roboto Mono"/>
                <a:cs typeface="Roboto Mono"/>
                <a:sym typeface="Roboto Mono"/>
              </a:rPr>
              <a:t>tokenizer</a:t>
            </a:r>
            <a:r>
              <a:rPr lang="en-GB" sz="1050">
                <a:solidFill>
                  <a:schemeClr val="dk1"/>
                </a:solidFill>
                <a:highlight>
                  <a:srgbClr val="FFFFFF"/>
                </a:highlight>
              </a:rPr>
              <a:t>, </a:t>
            </a:r>
            <a:r>
              <a:rPr lang="en-GB" sz="1050">
                <a:solidFill>
                  <a:srgbClr val="188038"/>
                </a:solidFill>
                <a:highlight>
                  <a:srgbClr val="FFFFFF"/>
                </a:highlight>
                <a:latin typeface="Roboto Mono"/>
                <a:ea typeface="Roboto Mono"/>
                <a:cs typeface="Roboto Mono"/>
                <a:sym typeface="Roboto Mono"/>
              </a:rPr>
              <a:t>sentences</a:t>
            </a:r>
            <a:r>
              <a:rPr lang="en-GB" sz="1050">
                <a:solidFill>
                  <a:schemeClr val="dk1"/>
                </a:solidFill>
                <a:highlight>
                  <a:srgbClr val="FFFFFF"/>
                </a:highlight>
              </a:rPr>
              <a:t> and </a:t>
            </a:r>
            <a:r>
              <a:rPr lang="en-GB" sz="1050">
                <a:solidFill>
                  <a:srgbClr val="188038"/>
                </a:solidFill>
                <a:highlight>
                  <a:srgbClr val="FFFFFF"/>
                </a:highlight>
                <a:latin typeface="Roboto Mono"/>
                <a:ea typeface="Roboto Mono"/>
                <a:cs typeface="Roboto Mono"/>
                <a:sym typeface="Roboto Mono"/>
              </a:rPr>
              <a:t>labels</a:t>
            </a:r>
            <a:r>
              <a:rPr lang="en-GB" sz="1050">
                <a:solidFill>
                  <a:schemeClr val="dk1"/>
                </a:solidFill>
                <a:highlight>
                  <a:srgbClr val="FFFFFF"/>
                </a:highlight>
              </a:rPr>
              <a:t> as input and generate tokenized output and tags that is used by the BERT model for training. </a:t>
            </a:r>
            <a:endParaRPr sz="1050">
              <a:solidFill>
                <a:schemeClr val="dk1"/>
              </a:solidFill>
              <a:highlight>
                <a:srgbClr val="FFFFFF"/>
              </a:highlight>
            </a:endParaRPr>
          </a:p>
          <a:p>
            <a:pPr indent="0" lvl="0" marL="0" rtl="0" algn="l">
              <a:spcBef>
                <a:spcPts val="0"/>
              </a:spcBef>
              <a:spcAft>
                <a:spcPts val="0"/>
              </a:spcAft>
              <a:buNone/>
            </a:pPr>
            <a:r>
              <a:rPr lang="en-GB" sz="1200">
                <a:solidFill>
                  <a:srgbClr val="4D5156"/>
                </a:solidFill>
                <a:highlight>
                  <a:srgbClr val="FFFFFF"/>
                </a:highlight>
              </a:rPr>
              <a:t>For the BertTokenizer , 1 indicates a value that should be attended to, while 0 indicates a padded value.</a:t>
            </a:r>
            <a:r>
              <a:rPr lang="en-GB" sz="1200">
                <a:solidFill>
                  <a:srgbClr val="040C28"/>
                </a:solidFill>
              </a:rPr>
              <a:t>This input is specific to encoder-decoder models, and contains the input IDs that will be fed to the decoder</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GB" sz="1050">
                <a:solidFill>
                  <a:schemeClr val="dk1"/>
                </a:solidFill>
                <a:highlight>
                  <a:srgbClr val="FFFFFF"/>
                </a:highlight>
              </a:rPr>
              <a:t>We are using the BERT tokenizer to tokenize the data in the </a:t>
            </a:r>
            <a:r>
              <a:rPr lang="en-GB" sz="1050">
                <a:solidFill>
                  <a:srgbClr val="188038"/>
                </a:solidFill>
                <a:highlight>
                  <a:srgbClr val="FFFFFF"/>
                </a:highlight>
                <a:latin typeface="Roboto Mono"/>
                <a:ea typeface="Roboto Mono"/>
                <a:cs typeface="Roboto Mono"/>
                <a:sym typeface="Roboto Mono"/>
              </a:rPr>
              <a:t>sentences</a:t>
            </a:r>
            <a:r>
              <a:rPr lang="en-GB" sz="1050">
                <a:solidFill>
                  <a:schemeClr val="dk1"/>
                </a:solidFill>
                <a:highlight>
                  <a:srgbClr val="FFFFFF"/>
                </a:highlight>
              </a:rPr>
              <a:t> list for encoding.</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The tokenizer uses the </a:t>
            </a:r>
            <a:r>
              <a:rPr lang="en-GB" sz="1050">
                <a:solidFill>
                  <a:srgbClr val="188038"/>
                </a:solidFill>
                <a:highlight>
                  <a:srgbClr val="FFFFFF"/>
                </a:highlight>
                <a:latin typeface="Roboto Mono"/>
                <a:ea typeface="Roboto Mono"/>
                <a:cs typeface="Roboto Mono"/>
                <a:sym typeface="Roboto Mono"/>
              </a:rPr>
              <a:t>encode_plus</a:t>
            </a:r>
            <a:r>
              <a:rPr lang="en-GB" sz="1050">
                <a:solidFill>
                  <a:schemeClr val="dk1"/>
                </a:solidFill>
                <a:highlight>
                  <a:srgbClr val="FFFFFF"/>
                </a:highlight>
              </a:rPr>
              <a:t> method to perform tokenization and generate the necessary outputs, namely: </a:t>
            </a:r>
            <a:r>
              <a:rPr lang="en-GB" sz="1050">
                <a:solidFill>
                  <a:srgbClr val="188038"/>
                </a:solidFill>
                <a:highlight>
                  <a:srgbClr val="FFFFFF"/>
                </a:highlight>
                <a:latin typeface="Roboto Mono"/>
                <a:ea typeface="Roboto Mono"/>
                <a:cs typeface="Roboto Mono"/>
                <a:sym typeface="Roboto Mono"/>
              </a:rPr>
              <a:t>ids</a:t>
            </a:r>
            <a:r>
              <a:rPr lang="en-GB" sz="1050">
                <a:solidFill>
                  <a:schemeClr val="dk1"/>
                </a:solidFill>
                <a:highlight>
                  <a:srgbClr val="FFFFFF"/>
                </a:highlight>
              </a:rPr>
              <a:t>, </a:t>
            </a:r>
            <a:r>
              <a:rPr lang="en-GB" sz="1050">
                <a:solidFill>
                  <a:srgbClr val="188038"/>
                </a:solidFill>
                <a:highlight>
                  <a:srgbClr val="FFFFFF"/>
                </a:highlight>
                <a:latin typeface="Roboto Mono"/>
                <a:ea typeface="Roboto Mono"/>
                <a:cs typeface="Roboto Mono"/>
                <a:sym typeface="Roboto Mono"/>
              </a:rPr>
              <a:t>attention_mask</a:t>
            </a:r>
            <a:endParaRPr sz="1050">
              <a:solidFill>
                <a:srgbClr val="188038"/>
              </a:solidFill>
              <a:highlight>
                <a:srgbClr val="FFFFFF"/>
              </a:highlight>
              <a:latin typeface="Roboto Mono"/>
              <a:ea typeface="Roboto Mono"/>
              <a:cs typeface="Roboto Mono"/>
              <a:sym typeface="Roboto Mono"/>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To read further into the tokenizer, </a:t>
            </a:r>
            <a:r>
              <a:rPr lang="en-GB" sz="1050">
                <a:solidFill>
                  <a:schemeClr val="hlink"/>
                </a:solidFill>
                <a:highlight>
                  <a:srgbClr val="FFFFFF"/>
                </a:highlight>
                <a:uFill>
                  <a:noFill/>
                </a:uFill>
                <a:hlinkClick r:id="rId2"/>
              </a:rPr>
              <a:t>refer to this document</a:t>
            </a:r>
            <a:endParaRPr sz="1050">
              <a:solidFill>
                <a:schemeClr val="hlink"/>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rgbClr val="188038"/>
                </a:solidFill>
                <a:highlight>
                  <a:srgbClr val="FFFFFF"/>
                </a:highlight>
                <a:latin typeface="Roboto Mono"/>
                <a:ea typeface="Roboto Mono"/>
                <a:cs typeface="Roboto Mono"/>
                <a:sym typeface="Roboto Mono"/>
              </a:rPr>
              <a:t>tags</a:t>
            </a:r>
            <a:r>
              <a:rPr lang="en-GB" sz="1050">
                <a:solidFill>
                  <a:schemeClr val="dk1"/>
                </a:solidFill>
                <a:highlight>
                  <a:srgbClr val="FFFFFF"/>
                </a:highlight>
              </a:rPr>
              <a:t> is the encoded entity from the annonated dataset.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The </a:t>
            </a:r>
            <a:r>
              <a:rPr i="1" lang="en-GB" sz="1050">
                <a:solidFill>
                  <a:schemeClr val="dk1"/>
                </a:solidFill>
                <a:highlight>
                  <a:srgbClr val="FFFFFF"/>
                </a:highlight>
              </a:rPr>
              <a:t>CustomDataset</a:t>
            </a:r>
            <a:r>
              <a:rPr lang="en-GB" sz="1050">
                <a:solidFill>
                  <a:schemeClr val="dk1"/>
                </a:solidFill>
                <a:highlight>
                  <a:srgbClr val="FFFFFF"/>
                </a:highlight>
              </a:rPr>
              <a:t> class is used to create 2 datasets, for training and for validation.</a:t>
            </a:r>
            <a:endParaRPr sz="1050">
              <a:solidFill>
                <a:schemeClr val="dk1"/>
              </a:solidFill>
              <a:highlight>
                <a:srgbClr val="FFFFFF"/>
              </a:highlight>
            </a:endParaRPr>
          </a:p>
          <a:p>
            <a:pPr indent="0" lvl="0" marL="0" rtl="0" algn="l">
              <a:spcBef>
                <a:spcPts val="1100"/>
              </a:spcBef>
              <a:spcAft>
                <a:spcPts val="0"/>
              </a:spcAft>
              <a:buNone/>
            </a:pPr>
            <a:r>
              <a:t/>
            </a:r>
            <a:endParaRPr sz="1200">
              <a:solidFill>
                <a:srgbClr val="4D5156"/>
              </a:solidFill>
              <a:highlight>
                <a:srgbClr val="FFFFFF"/>
              </a:highlight>
            </a:endParaRPr>
          </a:p>
          <a:p>
            <a:pPr indent="0" lvl="0" marL="0" rtl="0" algn="l">
              <a:spcBef>
                <a:spcPts val="0"/>
              </a:spcBef>
              <a:spcAft>
                <a:spcPts val="0"/>
              </a:spcAft>
              <a:buNone/>
            </a:pPr>
            <a:r>
              <a:t/>
            </a:r>
            <a:endParaRPr sz="1200">
              <a:solidFill>
                <a:srgbClr val="040C28"/>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5404381e30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5404381e30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5404381e3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5404381e3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5404381e30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5404381e30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GB" sz="1050">
                <a:solidFill>
                  <a:srgbClr val="188038"/>
                </a:solidFill>
                <a:highlight>
                  <a:srgbClr val="FFFFFF"/>
                </a:highlight>
                <a:latin typeface="Roboto Mono"/>
                <a:ea typeface="Roboto Mono"/>
                <a:cs typeface="Roboto Mono"/>
                <a:sym typeface="Roboto Mono"/>
              </a:rPr>
              <a:t>Optimizer</a:t>
            </a:r>
            <a:r>
              <a:rPr lang="en-GB" sz="1050">
                <a:solidFill>
                  <a:schemeClr val="dk1"/>
                </a:solidFill>
                <a:highlight>
                  <a:srgbClr val="FFFFFF"/>
                </a:highlight>
              </a:rPr>
              <a:t> is defined in the next cell.</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We do not define any </a:t>
            </a:r>
            <a:r>
              <a:rPr lang="en-GB" sz="1050">
                <a:solidFill>
                  <a:srgbClr val="188038"/>
                </a:solidFill>
                <a:highlight>
                  <a:srgbClr val="FFFFFF"/>
                </a:highlight>
                <a:latin typeface="Roboto Mono"/>
                <a:ea typeface="Roboto Mono"/>
                <a:cs typeface="Roboto Mono"/>
                <a:sym typeface="Roboto Mono"/>
              </a:rPr>
              <a:t>Loss function</a:t>
            </a:r>
            <a:r>
              <a:rPr lang="en-GB" sz="1050">
                <a:solidFill>
                  <a:schemeClr val="dk1"/>
                </a:solidFill>
                <a:highlight>
                  <a:srgbClr val="FFFFFF"/>
                </a:highlight>
              </a:rPr>
              <a:t> since the specified model already outputs </a:t>
            </a:r>
            <a:r>
              <a:rPr lang="en-GB" sz="1050">
                <a:solidFill>
                  <a:srgbClr val="188038"/>
                </a:solidFill>
                <a:highlight>
                  <a:srgbClr val="FFFFFF"/>
                </a:highlight>
                <a:latin typeface="Roboto Mono"/>
                <a:ea typeface="Roboto Mono"/>
                <a:cs typeface="Roboto Mono"/>
                <a:sym typeface="Roboto Mono"/>
              </a:rPr>
              <a:t>Loss</a:t>
            </a:r>
            <a:r>
              <a:rPr lang="en-GB" sz="1050">
                <a:solidFill>
                  <a:schemeClr val="dk1"/>
                </a:solidFill>
                <a:highlight>
                  <a:srgbClr val="FFFFFF"/>
                </a:highlight>
              </a:rPr>
              <a:t> for a given input.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rgbClr val="188038"/>
                </a:solidFill>
                <a:highlight>
                  <a:srgbClr val="FFFFFF"/>
                </a:highlight>
                <a:latin typeface="Roboto Mono"/>
                <a:ea typeface="Roboto Mono"/>
                <a:cs typeface="Roboto Mono"/>
                <a:sym typeface="Roboto Mono"/>
              </a:rPr>
              <a:t>Optimizer</a:t>
            </a:r>
            <a:r>
              <a:rPr lang="en-GB" sz="1050">
                <a:solidFill>
                  <a:schemeClr val="dk1"/>
                </a:solidFill>
                <a:highlight>
                  <a:srgbClr val="FFFFFF"/>
                </a:highlight>
              </a:rPr>
              <a:t> is used to update the weights of the neural network to improve its performance.</a:t>
            </a:r>
            <a:endParaRPr sz="1050">
              <a:solidFill>
                <a:schemeClr val="dk1"/>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5404381e3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5404381e3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5404381e30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5404381e30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190500" rtl="0" algn="l">
              <a:lnSpc>
                <a:spcPct val="115000"/>
              </a:lnSpc>
              <a:spcBef>
                <a:spcPts val="1100"/>
              </a:spcBef>
              <a:spcAft>
                <a:spcPts val="0"/>
              </a:spcAft>
              <a:buClr>
                <a:schemeClr val="dk1"/>
              </a:buClr>
              <a:buSzPts val="1050"/>
              <a:buChar char="●"/>
            </a:pPr>
            <a:r>
              <a:rPr lang="en-GB" sz="1050">
                <a:solidFill>
                  <a:schemeClr val="dk1"/>
                </a:solidFill>
                <a:highlight>
                  <a:srgbClr val="FFFFFF"/>
                </a:highlight>
              </a:rPr>
              <a:t>The dataloader passes data to the model based on the batch size.</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Subsequent output from the model and the actual category are compared to calculate the loss.</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Loss value is used to optimize the weights of the neurons in the network.</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After every 500 steps the loss value is printed in the console.</a:t>
            </a:r>
            <a:endParaRPr sz="1050">
              <a:solidFill>
                <a:schemeClr val="dk1"/>
              </a:solidFill>
              <a:highlight>
                <a:srgbClr val="FFFFFF"/>
              </a:highlight>
            </a:endParaRPr>
          </a:p>
          <a:p>
            <a:pPr indent="0" lvl="0" marL="0" marR="190500" rtl="0" algn="l">
              <a:lnSpc>
                <a:spcPct val="115000"/>
              </a:lnSpc>
              <a:spcBef>
                <a:spcPts val="1100"/>
              </a:spcBef>
              <a:spcAft>
                <a:spcPts val="0"/>
              </a:spcAft>
              <a:buNone/>
            </a:pPr>
            <a:r>
              <a:rPr lang="en-GB" sz="1050">
                <a:solidFill>
                  <a:schemeClr val="dk1"/>
                </a:solidFill>
                <a:highlight>
                  <a:srgbClr val="FFFFFF"/>
                </a:highlight>
              </a:rPr>
              <a:t>As you can see just in 1 epoch by the final step the model was working with a miniscule loss of 0.08503091335296631 i.e. the output is extremely close to the actual output.</a:t>
            </a:r>
            <a:endParaRPr sz="1050">
              <a:solidFill>
                <a:schemeClr val="dk1"/>
              </a:solidFill>
              <a:highlight>
                <a:srgbClr val="FFFFFF"/>
              </a:highlight>
            </a:endParaRPr>
          </a:p>
          <a:p>
            <a:pPr indent="0" lvl="0" marL="0" marR="190500" rtl="0" algn="l">
              <a:lnSpc>
                <a:spcPct val="115000"/>
              </a:lnSpc>
              <a:spcBef>
                <a:spcPts val="5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5404381e30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5404381e30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b444fac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b444fac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5404381e30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5404381e30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5404381e30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5404381e30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53ba859c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53ba859c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53ba859c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53ba859c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3ba859c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53ba859c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53ba859c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53ba859c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3ba859cf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3ba859cf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53ba859c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53ba859c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50b37ff6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50b37ff6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50b37ff64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50b37ff64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b444fac4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b444fac4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50b37ff64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50b37ff64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GB" sz="1500">
                <a:solidFill>
                  <a:srgbClr val="202124"/>
                </a:solidFill>
                <a:highlight>
                  <a:schemeClr val="lt1"/>
                </a:highlight>
              </a:rPr>
              <a:t>Gradient Descent is </a:t>
            </a:r>
            <a:r>
              <a:rPr lang="en-GB" sz="1500">
                <a:solidFill>
                  <a:srgbClr val="040C28"/>
                </a:solidFill>
              </a:rPr>
              <a:t>an algorithm that is used to optimize the cost function or the error of the model</a:t>
            </a:r>
            <a:r>
              <a:rPr lang="en-GB" sz="1500">
                <a:solidFill>
                  <a:srgbClr val="202124"/>
                </a:solidFill>
                <a:highlight>
                  <a:schemeClr val="lt1"/>
                </a:highlight>
              </a:rPr>
              <a:t>. It is used to find the minimum value of error possible in your model.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50b37ff64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50b37ff64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50b37ff64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50b37ff64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50b37ff64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50b37ff64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50b37ff64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50b37ff64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52cf34e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52cf34e5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52cf34e5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52cf34e5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52cf34e52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52cf34e52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52cf34e52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52cf34e52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52cf34e5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52cf34e5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16511dc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16511dc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2cf34e5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2cf34e5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533b64f8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533b64f8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0E1116"/>
                </a:solidFill>
                <a:highlight>
                  <a:srgbClr val="FFFFFF"/>
                </a:highlight>
              </a:rPr>
              <a:t>The model is tested on 20 resumes and the predicted summarized resumes are stored as separate .txt files for each resume.</a:t>
            </a:r>
            <a:endParaRPr sz="1200">
              <a:solidFill>
                <a:srgbClr val="0E1116"/>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0E1116"/>
                </a:solidFill>
                <a:highlight>
                  <a:srgbClr val="FFFFFF"/>
                </a:highlight>
              </a:rPr>
              <a:t>For each resume on which the model is tested, we calculate the accuracy score, precision, recall and f-score for each entity that the model recognizes. The values of these metrics for each entity are summed up and averaged to generate an overall score to evaluate the model on the test data consisting of 20 resumes. The entity wise evaluation results can be observed below . It is observed that the results obtained have been predicted with a commendable accuracy</a:t>
            </a:r>
            <a:endParaRPr sz="1200">
              <a:solidFill>
                <a:srgbClr val="0E1116"/>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533b64f8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533b64f8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533b64f8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533b64f8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533b64f89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533b64f89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50b37ff64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50b37ff64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50b37ff64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50b37ff64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50b37ff64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50b37ff64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50b37ff64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50b37ff64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50b37ff64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50b37ff64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628aeb5c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628aeb5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50b37ff64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50b37ff64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50b37ff64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250b37ff64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50b37ff64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50b37ff64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50b37ff64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50b37ff64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50b37ff64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50b37ff64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0E1116"/>
                </a:solidFill>
                <a:highlight>
                  <a:srgbClr val="FFFFFF"/>
                </a:highlight>
              </a:rPr>
              <a:t>The model is tested on 20 resumes and the predicted summarized resumes are stored as separate .txt files for each resume.</a:t>
            </a:r>
            <a:endParaRPr sz="1200">
              <a:solidFill>
                <a:srgbClr val="0E1116"/>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0E1116"/>
                </a:solidFill>
                <a:highlight>
                  <a:srgbClr val="FFFFFF"/>
                </a:highlight>
              </a:rPr>
              <a:t>For each resume on which the model is tested, we calculate the accuracy score, precision, recall and f-score for each entity that the model recognizes. The values of these metrics for each entity are summed up and averaged to generate an overall score to evaluate the model on the test data consisting of 20 resumes. The entity wise evaluation results can be observed below . It is observed that the results obtained have been predicted with a commendable accuracy</a:t>
            </a:r>
            <a:endParaRPr sz="1200">
              <a:solidFill>
                <a:srgbClr val="0E1116"/>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50b37ff64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50b37ff64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50b37ff64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50b37ff64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50b37ff64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50b37ff64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50b37ff64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50b37ff64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628aeb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628aeb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628aeb5c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628aeb5c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628aeb5c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628aeb5c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628aeb5c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628aeb5c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628aeb5c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628aeb5c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d8a0919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d8a0919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628aeb5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628aeb5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0ff7462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0ff7462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b444fac4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b444fac4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b444fac4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b444fac4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d8a0919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d8a0919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d8a0919d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d8a0919d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9ee030c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9ee030c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9ee030c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9ee030c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9ee030c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09ee030c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9ee030ce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09ee030ce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b444fac4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b444fac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c5b89b2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c5b89b2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48e448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48e448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0ede262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30ede262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d2b9082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d2b9082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e90e848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e90e848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0ff7462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0ff7462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d8a0919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d8a0919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d4c8e9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d4c8e9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6e0521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6e0521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962479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f962479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202020"/>
                </a:solidFill>
                <a:highlight>
                  <a:srgbClr val="FFFFFF"/>
                </a:highlight>
              </a:rPr>
              <a:t>As the input for the BERT model, we use the CoNLL-2003 [</a:t>
            </a:r>
            <a:r>
              <a:rPr lang="en-GB" sz="1000" u="sng">
                <a:solidFill>
                  <a:srgbClr val="F65606"/>
                </a:solidFill>
                <a:highlight>
                  <a:srgbClr val="FFFFFF"/>
                </a:highlight>
                <a:hlinkClick r:id="rId2">
                  <a:extLst>
                    <a:ext uri="{A12FA001-AC4F-418D-AE19-62706E023703}">
                      <ahyp:hlinkClr val="tx"/>
                    </a:ext>
                  </a:extLst>
                </a:hlinkClick>
              </a:rPr>
              <a:t>32</a:t>
            </a:r>
            <a:r>
              <a:rPr lang="en-GB" sz="1000">
                <a:solidFill>
                  <a:srgbClr val="202020"/>
                </a:solidFill>
                <a:highlight>
                  <a:srgbClr val="FFFFFF"/>
                </a:highlight>
              </a:rPr>
              <a:t>] formatted data, split into sentences and tokenized on the word level. Sentences more prolonged than the limit (512 sequences) are split into separate input sequences for the network. When converting the predictions back to the word-level CoNLL format, we assign the predicted entity label of the first sub-word unit for the entire token.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b444fac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b444fac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f962479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4f962479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f962479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f962479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f9624791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f9624791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f962479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f9624791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06cf463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06cf463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f9624791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f9624791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06cf463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06cf463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06cf463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06cf463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404381e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404381e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404381e3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404381e3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b444fac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b444fac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06cf463a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06cf463a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06cf463a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06cf463a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06cf463a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06cf463a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50">
                <a:solidFill>
                  <a:srgbClr val="3D3D4E"/>
                </a:solidFill>
                <a:highlight>
                  <a:srgbClr val="FFFFFF"/>
                </a:highlight>
                <a:latin typeface="Georgia"/>
                <a:ea typeface="Georgia"/>
                <a:cs typeface="Georgia"/>
                <a:sym typeface="Georgia"/>
              </a:rPr>
              <a:t> It measures the difference between the predicted class probabilities and the true class labels.where output is a tensor of predicted class probabilities of shape (</a:t>
            </a:r>
            <a:r>
              <a:rPr lang="en-GB" sz="1200">
                <a:solidFill>
                  <a:srgbClr val="C7254E"/>
                </a:solidFill>
                <a:highlight>
                  <a:srgbClr val="F9F2F4"/>
                </a:highlight>
                <a:latin typeface="Courier New"/>
                <a:ea typeface="Courier New"/>
                <a:cs typeface="Courier New"/>
                <a:sym typeface="Courier New"/>
              </a:rPr>
              <a:t>batch_size</a:t>
            </a:r>
            <a:r>
              <a:rPr lang="en-GB" sz="1350">
                <a:solidFill>
                  <a:srgbClr val="3D3D4E"/>
                </a:solidFill>
                <a:highlight>
                  <a:srgbClr val="FFFFFF"/>
                </a:highlight>
                <a:latin typeface="Georgia"/>
                <a:ea typeface="Georgia"/>
                <a:cs typeface="Georgia"/>
                <a:sym typeface="Georgia"/>
              </a:rPr>
              <a:t>, </a:t>
            </a:r>
            <a:r>
              <a:rPr lang="en-GB" sz="1200">
                <a:solidFill>
                  <a:srgbClr val="C7254E"/>
                </a:solidFill>
                <a:highlight>
                  <a:srgbClr val="F9F2F4"/>
                </a:highlight>
                <a:latin typeface="Courier New"/>
                <a:ea typeface="Courier New"/>
                <a:cs typeface="Courier New"/>
                <a:sym typeface="Courier New"/>
              </a:rPr>
              <a:t>num_classes</a:t>
            </a:r>
            <a:r>
              <a:rPr lang="en-GB" sz="1350">
                <a:solidFill>
                  <a:srgbClr val="3D3D4E"/>
                </a:solidFill>
                <a:highlight>
                  <a:srgbClr val="FFFFFF"/>
                </a:highlight>
                <a:latin typeface="Georgia"/>
                <a:ea typeface="Georgia"/>
                <a:cs typeface="Georgia"/>
                <a:sym typeface="Georgia"/>
              </a:rPr>
              <a:t>) and labels is a tensor of true class labels of shape (</a:t>
            </a:r>
            <a:r>
              <a:rPr lang="en-GB" sz="1200">
                <a:solidFill>
                  <a:srgbClr val="C7254E"/>
                </a:solidFill>
                <a:highlight>
                  <a:srgbClr val="F9F2F4"/>
                </a:highlight>
                <a:latin typeface="Courier New"/>
                <a:ea typeface="Courier New"/>
                <a:cs typeface="Courier New"/>
                <a:sym typeface="Courier New"/>
              </a:rPr>
              <a:t>batch_size</a:t>
            </a:r>
            <a:r>
              <a:rPr lang="en-GB" sz="1350">
                <a:solidFill>
                  <a:srgbClr val="3D3D4E"/>
                </a:solidFill>
                <a:highlight>
                  <a:srgbClr val="FFFFFF"/>
                </a:highlight>
                <a:latin typeface="Georgia"/>
                <a:ea typeface="Georgia"/>
                <a:cs typeface="Georgia"/>
                <a:sym typeface="Georgia"/>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404381e3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404381e3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5404381e3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5404381e3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5404381e3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5404381e3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06cf463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06cf463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This means that </a:t>
            </a:r>
            <a:r>
              <a:rPr lang="en-GB" sz="1200">
                <a:solidFill>
                  <a:srgbClr val="040C28"/>
                </a:solidFill>
              </a:rPr>
              <a:t>our algorithm has classified an equal amount of users as false positives, as it classified false negatives</a:t>
            </a:r>
            <a:r>
              <a:rPr lang="en-GB" sz="1200">
                <a:solidFill>
                  <a:srgbClr val="4D5156"/>
                </a:solidFill>
                <a:highlight>
                  <a:srgbClr val="FFFFFF"/>
                </a:highlight>
              </a:rPr>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404381e3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404381e3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This means that </a:t>
            </a:r>
            <a:r>
              <a:rPr lang="en-GB" sz="1200">
                <a:solidFill>
                  <a:srgbClr val="040C28"/>
                </a:solidFill>
              </a:rPr>
              <a:t>our algorithm has classified an equal amount of users as false positives, as it classified false negatives</a:t>
            </a:r>
            <a:r>
              <a:rPr lang="en-GB" sz="1200">
                <a:solidFill>
                  <a:srgbClr val="4D5156"/>
                </a:solidFill>
                <a:highlight>
                  <a:srgbClr val="FFFFFF"/>
                </a:highlight>
              </a:rPr>
              <a:t>.Precision = TP / (TP + FP), Sensitivity = TP / (TP + FN) , </a:t>
            </a:r>
            <a:r>
              <a:rPr lang="en-GB">
                <a:solidFill>
                  <a:schemeClr val="dk1"/>
                </a:solidFill>
              </a:rPr>
              <a:t>F1-Score = </a:t>
            </a:r>
            <a:r>
              <a:rPr lang="en-GB" sz="1000">
                <a:solidFill>
                  <a:schemeClr val="dk1"/>
                </a:solidFill>
              </a:rPr>
              <a:t>2</a:t>
            </a:r>
            <a:r>
              <a:rPr lang="en-GB">
                <a:solidFill>
                  <a:schemeClr val="dk1"/>
                </a:solidFill>
              </a:rPr>
              <a:t>(Precision*Sensitivity)/(Precision+Sensitivity) = TP / (TP + </a:t>
            </a:r>
            <a:r>
              <a:rPr lang="en-GB" sz="1000">
                <a:solidFill>
                  <a:schemeClr val="dk1"/>
                </a:solidFill>
              </a:rPr>
              <a:t>1</a:t>
            </a:r>
            <a:r>
              <a:rPr lang="en-GB">
                <a:solidFill>
                  <a:schemeClr val="dk1"/>
                </a:solidFill>
              </a:rPr>
              <a:t>/</a:t>
            </a:r>
            <a:r>
              <a:rPr lang="en-GB" sz="1000">
                <a:solidFill>
                  <a:schemeClr val="dk1"/>
                </a:solidFill>
              </a:rPr>
              <a:t>2</a:t>
            </a:r>
            <a:r>
              <a:rPr lang="en-GB">
                <a:solidFill>
                  <a:schemeClr val="dk1"/>
                </a:solidFill>
              </a:rPr>
              <a:t>(FN+FP))</a:t>
            </a:r>
            <a:endParaRPr>
              <a:solidFill>
                <a:schemeClr val="dk1"/>
              </a:solidFill>
            </a:endParaRPr>
          </a:p>
          <a:p>
            <a:pPr indent="0" lvl="0" marL="0" rtl="0" algn="l">
              <a:spcBef>
                <a:spcPts val="0"/>
              </a:spcBef>
              <a:spcAft>
                <a:spcPts val="0"/>
              </a:spcAft>
              <a:buNone/>
            </a:pPr>
            <a:r>
              <a:rPr lang="en-GB" sz="1200">
                <a:solidFill>
                  <a:srgbClr val="040C28"/>
                </a:solidFill>
              </a:rPr>
              <a:t>Precision can be seen as a measure of quality, and recall as a measure of quantity</a:t>
            </a:r>
            <a:r>
              <a:rPr lang="en-GB" sz="1200">
                <a:solidFill>
                  <a:srgbClr val="4D5156"/>
                </a:solidFill>
                <a:highlight>
                  <a:srgbClr val="FFFFFF"/>
                </a:highlight>
              </a:rPr>
              <a:t>. </a:t>
            </a:r>
            <a:endParaRPr sz="1200">
              <a:solidFill>
                <a:srgbClr val="4D5156"/>
              </a:solidFill>
              <a:highlight>
                <a:srgbClr val="FFFFFF"/>
              </a:highlight>
            </a:endParaRPr>
          </a:p>
          <a:p>
            <a:pPr indent="0" lvl="0" marL="0" rtl="0" algn="l">
              <a:spcBef>
                <a:spcPts val="0"/>
              </a:spcBef>
              <a:spcAft>
                <a:spcPts val="0"/>
              </a:spcAft>
              <a:buNone/>
            </a:pPr>
            <a:r>
              <a:t/>
            </a:r>
            <a:endParaRPr sz="1200">
              <a:solidFill>
                <a:srgbClr val="4D5156"/>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06cf463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506cf463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06cf463a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06cf463a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40C28"/>
                </a:solidFill>
              </a:rPr>
              <a:t>evaluate() will predict + compute metrics on your test set and trainer.</a:t>
            </a:r>
            <a:r>
              <a:rPr lang="en-GB" sz="1200">
                <a:solidFill>
                  <a:srgbClr val="4D5156"/>
                </a:solidFill>
                <a:highlight>
                  <a:srgbClr val="FFFFFF"/>
                </a:highlight>
              </a:rPr>
              <a:t> </a:t>
            </a:r>
            <a:r>
              <a:rPr lang="en-GB" sz="1200">
                <a:solidFill>
                  <a:srgbClr val="040C28"/>
                </a:solidFill>
              </a:rPr>
              <a:t>predict() will only predict labels on your test set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b444fac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b444fac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06cf463a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06cf463a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06cf463a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06cf463a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0b37ff6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0b37ff6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50b37ff64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50b37ff6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0b37ff6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0b37ff6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50b37ff64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50b37ff64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0b37ff64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0b37ff64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0b37ff6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0b37ff6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52313e91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52313e91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52313e91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52313e91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b444fac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b444fac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202020"/>
                </a:solidFill>
                <a:highlight>
                  <a:srgbClr val="FFFFFF"/>
                </a:highlight>
              </a:rPr>
              <a:t>As the input for the BERT model, we use the CoNLL-2003 [</a:t>
            </a:r>
            <a:r>
              <a:rPr lang="en-GB" sz="1000" u="sng">
                <a:solidFill>
                  <a:srgbClr val="F65606"/>
                </a:solidFill>
                <a:highlight>
                  <a:srgbClr val="FFFFFF"/>
                </a:highlight>
                <a:hlinkClick r:id="rId2">
                  <a:extLst>
                    <a:ext uri="{A12FA001-AC4F-418D-AE19-62706E023703}">
                      <ahyp:hlinkClr val="tx"/>
                    </a:ext>
                  </a:extLst>
                </a:hlinkClick>
              </a:rPr>
              <a:t>32</a:t>
            </a:r>
            <a:r>
              <a:rPr lang="en-GB" sz="1000">
                <a:solidFill>
                  <a:srgbClr val="202020"/>
                </a:solidFill>
                <a:highlight>
                  <a:srgbClr val="FFFFFF"/>
                </a:highlight>
              </a:rPr>
              <a:t>] formatted data, split into sentences and tokenized on the word level. Sentences more prolonged than the limit (512 sequences) are split into separate input sequences for the network. When converting the predictions back to the word-level CoNLL format, we assign the predicted entity label of the first sub-word unit for the entire token.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52313e91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52313e91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52313e919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52313e919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The IOB format (short for inside, outside, beginning) is a tagging format that is used for tagging tokens in a chunking task such as named-entity recognition. These tags are similar to part-of-speech tags but give us information about the location of the word in the chunk.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2313e919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2313e919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2313e919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2313e919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2313e91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52313e91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52313e919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52313e919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2313e91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2313e91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2313e919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52313e919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52313e919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52313e919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2313e919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2313e919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b444fac4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b444fac4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52313e919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52313e919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40C28"/>
                </a:solidFill>
              </a:rPr>
              <a:t>The [cls] token is used for classification task whereas the [sep] is used to indicate the end of every sentence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5404381e30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5404381e3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truncating = 'pre' or 'post' (default 'pre'). </a:t>
            </a:r>
            <a:r>
              <a:rPr lang="en-GB" sz="1200">
                <a:solidFill>
                  <a:srgbClr val="040C28"/>
                </a:solidFill>
              </a:rPr>
              <a:t>If a sequence length is larger than the provided maxlen value then, these values will be truncated to the maxlen </a:t>
            </a:r>
            <a:r>
              <a:rPr lang="en-GB" sz="1200">
                <a:solidFill>
                  <a:srgbClr val="4D5156"/>
                </a:solidFill>
                <a:highlight>
                  <a:srgbClr val="FFFFFF"/>
                </a:highlight>
              </a:rPr>
              <a:t>Padding adds a special padding token to ensure shorter sequences will have the same length as either the longest sequence in a batch or the maximum length accepted by the model.</a:t>
            </a:r>
            <a:r>
              <a:rPr lang="en-GB" sz="1050">
                <a:solidFill>
                  <a:schemeClr val="dk1"/>
                </a:solidFill>
                <a:highlight>
                  <a:srgbClr val="FFFFFF"/>
                </a:highlight>
              </a:rPr>
              <a:t>This class is defined to accept the </a:t>
            </a:r>
            <a:r>
              <a:rPr lang="en-GB" sz="1050">
                <a:solidFill>
                  <a:srgbClr val="188038"/>
                </a:solidFill>
                <a:highlight>
                  <a:srgbClr val="FFFFFF"/>
                </a:highlight>
                <a:latin typeface="Roboto Mono"/>
                <a:ea typeface="Roboto Mono"/>
                <a:cs typeface="Roboto Mono"/>
                <a:sym typeface="Roboto Mono"/>
              </a:rPr>
              <a:t>tokenizer</a:t>
            </a:r>
            <a:r>
              <a:rPr lang="en-GB" sz="1050">
                <a:solidFill>
                  <a:schemeClr val="dk1"/>
                </a:solidFill>
                <a:highlight>
                  <a:srgbClr val="FFFFFF"/>
                </a:highlight>
              </a:rPr>
              <a:t>, </a:t>
            </a:r>
            <a:r>
              <a:rPr lang="en-GB" sz="1050">
                <a:solidFill>
                  <a:srgbClr val="188038"/>
                </a:solidFill>
                <a:highlight>
                  <a:srgbClr val="FFFFFF"/>
                </a:highlight>
                <a:latin typeface="Roboto Mono"/>
                <a:ea typeface="Roboto Mono"/>
                <a:cs typeface="Roboto Mono"/>
                <a:sym typeface="Roboto Mono"/>
              </a:rPr>
              <a:t>sentences</a:t>
            </a:r>
            <a:r>
              <a:rPr lang="en-GB" sz="1050">
                <a:solidFill>
                  <a:schemeClr val="dk1"/>
                </a:solidFill>
                <a:highlight>
                  <a:srgbClr val="FFFFFF"/>
                </a:highlight>
              </a:rPr>
              <a:t> and </a:t>
            </a:r>
            <a:r>
              <a:rPr lang="en-GB" sz="1050">
                <a:solidFill>
                  <a:srgbClr val="188038"/>
                </a:solidFill>
                <a:highlight>
                  <a:srgbClr val="FFFFFF"/>
                </a:highlight>
                <a:latin typeface="Roboto Mono"/>
                <a:ea typeface="Roboto Mono"/>
                <a:cs typeface="Roboto Mono"/>
                <a:sym typeface="Roboto Mono"/>
              </a:rPr>
              <a:t>labels</a:t>
            </a:r>
            <a:r>
              <a:rPr lang="en-GB" sz="1050">
                <a:solidFill>
                  <a:schemeClr val="dk1"/>
                </a:solidFill>
                <a:highlight>
                  <a:srgbClr val="FFFFFF"/>
                </a:highlight>
              </a:rPr>
              <a:t> as input and generate tokenized output and tags that is used by the BERT model for training. </a:t>
            </a:r>
            <a:r>
              <a:rPr lang="en-GB" sz="1200">
                <a:solidFill>
                  <a:srgbClr val="4D5156"/>
                </a:solidFill>
                <a:highlight>
                  <a:srgbClr val="FFFFFF"/>
                </a:highlight>
              </a:rPr>
              <a:t>Input ids are the unique identifiers of the tokens in a sentence. Attention mask is used to batch the input sequence together and indicate whether the token should be attended by our model or not.</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GB" sz="1050">
                <a:solidFill>
                  <a:schemeClr val="dk1"/>
                </a:solidFill>
                <a:highlight>
                  <a:srgbClr val="FFFFFF"/>
                </a:highlight>
              </a:rPr>
              <a:t>We are using the BERT tokenizer to tokenize the data in the </a:t>
            </a:r>
            <a:r>
              <a:rPr lang="en-GB" sz="1050">
                <a:solidFill>
                  <a:srgbClr val="188038"/>
                </a:solidFill>
                <a:highlight>
                  <a:srgbClr val="FFFFFF"/>
                </a:highlight>
                <a:latin typeface="Roboto Mono"/>
                <a:ea typeface="Roboto Mono"/>
                <a:cs typeface="Roboto Mono"/>
                <a:sym typeface="Roboto Mono"/>
              </a:rPr>
              <a:t>sentences</a:t>
            </a:r>
            <a:r>
              <a:rPr lang="en-GB" sz="1050">
                <a:solidFill>
                  <a:schemeClr val="dk1"/>
                </a:solidFill>
                <a:highlight>
                  <a:srgbClr val="FFFFFF"/>
                </a:highlight>
              </a:rPr>
              <a:t> list for encoding.</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The tokenizer uses the </a:t>
            </a:r>
            <a:r>
              <a:rPr lang="en-GB" sz="1050">
                <a:solidFill>
                  <a:srgbClr val="188038"/>
                </a:solidFill>
                <a:highlight>
                  <a:srgbClr val="FFFFFF"/>
                </a:highlight>
                <a:latin typeface="Roboto Mono"/>
                <a:ea typeface="Roboto Mono"/>
                <a:cs typeface="Roboto Mono"/>
                <a:sym typeface="Roboto Mono"/>
              </a:rPr>
              <a:t>encode_plus</a:t>
            </a:r>
            <a:r>
              <a:rPr lang="en-GB" sz="1050">
                <a:solidFill>
                  <a:schemeClr val="dk1"/>
                </a:solidFill>
                <a:highlight>
                  <a:srgbClr val="FFFFFF"/>
                </a:highlight>
              </a:rPr>
              <a:t> method to perform tokenization and generate the necessary outputs, namely: </a:t>
            </a:r>
            <a:r>
              <a:rPr lang="en-GB" sz="1050">
                <a:solidFill>
                  <a:srgbClr val="188038"/>
                </a:solidFill>
                <a:highlight>
                  <a:srgbClr val="FFFFFF"/>
                </a:highlight>
                <a:latin typeface="Roboto Mono"/>
                <a:ea typeface="Roboto Mono"/>
                <a:cs typeface="Roboto Mono"/>
                <a:sym typeface="Roboto Mono"/>
              </a:rPr>
              <a:t>ids</a:t>
            </a:r>
            <a:r>
              <a:rPr lang="en-GB" sz="1050">
                <a:solidFill>
                  <a:schemeClr val="dk1"/>
                </a:solidFill>
                <a:highlight>
                  <a:srgbClr val="FFFFFF"/>
                </a:highlight>
              </a:rPr>
              <a:t>, </a:t>
            </a:r>
            <a:r>
              <a:rPr lang="en-GB" sz="1050">
                <a:solidFill>
                  <a:srgbClr val="188038"/>
                </a:solidFill>
                <a:highlight>
                  <a:srgbClr val="FFFFFF"/>
                </a:highlight>
                <a:latin typeface="Roboto Mono"/>
                <a:ea typeface="Roboto Mono"/>
                <a:cs typeface="Roboto Mono"/>
                <a:sym typeface="Roboto Mono"/>
              </a:rPr>
              <a:t>attention_mask</a:t>
            </a:r>
            <a:endParaRPr sz="1050">
              <a:solidFill>
                <a:srgbClr val="188038"/>
              </a:solidFill>
              <a:highlight>
                <a:srgbClr val="FFFFFF"/>
              </a:highlight>
              <a:latin typeface="Roboto Mono"/>
              <a:ea typeface="Roboto Mono"/>
              <a:cs typeface="Roboto Mono"/>
              <a:sym typeface="Roboto Mono"/>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To read further into the tokenizer, </a:t>
            </a:r>
            <a:r>
              <a:rPr lang="en-GB" sz="1050">
                <a:solidFill>
                  <a:schemeClr val="hlink"/>
                </a:solidFill>
                <a:highlight>
                  <a:srgbClr val="FFFFFF"/>
                </a:highlight>
                <a:uFill>
                  <a:noFill/>
                </a:uFill>
                <a:hlinkClick r:id="rId2"/>
              </a:rPr>
              <a:t>refer to this document</a:t>
            </a:r>
            <a:endParaRPr sz="1050">
              <a:solidFill>
                <a:schemeClr val="hlink"/>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rgbClr val="188038"/>
                </a:solidFill>
                <a:highlight>
                  <a:srgbClr val="FFFFFF"/>
                </a:highlight>
                <a:latin typeface="Roboto Mono"/>
                <a:ea typeface="Roboto Mono"/>
                <a:cs typeface="Roboto Mono"/>
                <a:sym typeface="Roboto Mono"/>
              </a:rPr>
              <a:t>tags</a:t>
            </a:r>
            <a:r>
              <a:rPr lang="en-GB" sz="1050">
                <a:solidFill>
                  <a:schemeClr val="dk1"/>
                </a:solidFill>
                <a:highlight>
                  <a:srgbClr val="FFFFFF"/>
                </a:highlight>
              </a:rPr>
              <a:t> is the encoded entity from the annonated dataset.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The </a:t>
            </a:r>
            <a:r>
              <a:rPr i="1" lang="en-GB" sz="1050">
                <a:solidFill>
                  <a:schemeClr val="dk1"/>
                </a:solidFill>
                <a:highlight>
                  <a:srgbClr val="FFFFFF"/>
                </a:highlight>
              </a:rPr>
              <a:t>CustomDataset</a:t>
            </a:r>
            <a:r>
              <a:rPr lang="en-GB" sz="1050">
                <a:solidFill>
                  <a:schemeClr val="dk1"/>
                </a:solidFill>
                <a:highlight>
                  <a:srgbClr val="FFFFFF"/>
                </a:highlight>
              </a:rPr>
              <a:t> class is used to create 2 datasets, for training and for validation.</a:t>
            </a:r>
            <a:endParaRPr sz="1050">
              <a:solidFill>
                <a:schemeClr val="dk1"/>
              </a:solidFill>
              <a:highlight>
                <a:srgbClr val="FFFFFF"/>
              </a:highlight>
            </a:endParaRPr>
          </a:p>
          <a:p>
            <a:pPr indent="0" lvl="0" marL="0" rtl="0" algn="l">
              <a:spcBef>
                <a:spcPts val="1100"/>
              </a:spcBef>
              <a:spcAft>
                <a:spcPts val="0"/>
              </a:spcAft>
              <a:buClr>
                <a:schemeClr val="dk1"/>
              </a:buClr>
              <a:buSzPts val="1100"/>
              <a:buFont typeface="Arial"/>
              <a:buNone/>
            </a:pPr>
            <a:r>
              <a:t/>
            </a:r>
            <a:endParaRPr sz="1200">
              <a:solidFill>
                <a:srgbClr val="4D5156"/>
              </a:solidFill>
              <a:highlight>
                <a:srgbClr val="FFFFFF"/>
              </a:highlight>
            </a:endParaRPr>
          </a:p>
          <a:p>
            <a:pPr indent="0" lvl="0" marL="0" rtl="0" algn="l">
              <a:spcBef>
                <a:spcPts val="0"/>
              </a:spcBef>
              <a:spcAft>
                <a:spcPts val="0"/>
              </a:spcAft>
              <a:buNone/>
            </a:pPr>
            <a:r>
              <a:t/>
            </a:r>
            <a:endParaRPr sz="1200">
              <a:solidFill>
                <a:srgbClr val="040C28"/>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2313e919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52313e919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2313e919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2313e91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D5156"/>
                </a:solidFill>
                <a:highlight>
                  <a:srgbClr val="FFFFFF"/>
                </a:highlight>
              </a:rPr>
              <a:t>DataLoader is </a:t>
            </a:r>
            <a:r>
              <a:rPr lang="en-GB" sz="1200">
                <a:solidFill>
                  <a:srgbClr val="040C28"/>
                </a:solidFill>
              </a:rPr>
              <a:t>a built-in class that provides an efficient and flexible way to load data into a model for training or inference</a:t>
            </a:r>
            <a:r>
              <a:rPr lang="en-GB" sz="1200">
                <a:solidFill>
                  <a:srgbClr val="4D5156"/>
                </a:solidFill>
                <a:highlight>
                  <a:srgbClr val="FFFFFF"/>
                </a:highlight>
              </a:rPr>
              <a: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2313e919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2313e919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GB" sz="1500">
                <a:solidFill>
                  <a:srgbClr val="202124"/>
                </a:solidFill>
                <a:highlight>
                  <a:srgbClr val="FFFFFF"/>
                </a:highlight>
              </a:rPr>
              <a:t>Gradient Descent is </a:t>
            </a:r>
            <a:r>
              <a:rPr lang="en-GB" sz="1500">
                <a:solidFill>
                  <a:srgbClr val="040C28"/>
                </a:solidFill>
              </a:rPr>
              <a:t>an algorithm that is used to optimize the cost function or the error of the model</a:t>
            </a:r>
            <a:r>
              <a:rPr lang="en-GB" sz="1500">
                <a:solidFill>
                  <a:srgbClr val="202124"/>
                </a:solidFill>
                <a:highlight>
                  <a:srgbClr val="FFFFFF"/>
                </a:highlight>
              </a:rPr>
              <a:t>. It is used to find the minimum value of error possible in your model. </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GB" sz="1050">
                <a:solidFill>
                  <a:srgbClr val="188038"/>
                </a:solidFill>
                <a:highlight>
                  <a:srgbClr val="FFFFFF"/>
                </a:highlight>
                <a:latin typeface="Roboto Mono"/>
                <a:ea typeface="Roboto Mono"/>
                <a:cs typeface="Roboto Mono"/>
                <a:sym typeface="Roboto Mono"/>
              </a:rPr>
              <a:t>Optimizer</a:t>
            </a:r>
            <a:r>
              <a:rPr lang="en-GB" sz="1050">
                <a:solidFill>
                  <a:schemeClr val="dk1"/>
                </a:solidFill>
                <a:highlight>
                  <a:srgbClr val="FFFFFF"/>
                </a:highlight>
              </a:rPr>
              <a:t> is used to update the weights of the neural network to improve its performance.</a:t>
            </a:r>
            <a:endParaRPr sz="1050">
              <a:solidFill>
                <a:schemeClr val="dk1"/>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2313e919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52313e919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2313e919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2313e919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marR="190500" rtl="0" algn="l">
              <a:lnSpc>
                <a:spcPct val="115000"/>
              </a:lnSpc>
              <a:spcBef>
                <a:spcPts val="1100"/>
              </a:spcBef>
              <a:spcAft>
                <a:spcPts val="0"/>
              </a:spcAft>
              <a:buClr>
                <a:schemeClr val="dk1"/>
              </a:buClr>
              <a:buSzPts val="1050"/>
              <a:buChar char="●"/>
            </a:pPr>
            <a:r>
              <a:rPr lang="en-GB" sz="1050">
                <a:solidFill>
                  <a:schemeClr val="dk1"/>
                </a:solidFill>
                <a:highlight>
                  <a:srgbClr val="FFFFFF"/>
                </a:highlight>
              </a:rPr>
              <a:t>The dataloader passes data to the model based on the batch size.</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Subsequent output from the model and the actual category are compared to calculate the loss.</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Loss value is used to optimize the weights of the neurons in the network.</a:t>
            </a:r>
            <a:endParaRPr sz="1050">
              <a:solidFill>
                <a:schemeClr val="dk1"/>
              </a:solidFill>
              <a:highlight>
                <a:srgbClr val="FFFFFF"/>
              </a:highlight>
            </a:endParaRPr>
          </a:p>
          <a:p>
            <a:pPr indent="-295275" lvl="0" marL="457200" marR="190500" rtl="0" algn="l">
              <a:lnSpc>
                <a:spcPct val="115000"/>
              </a:lnSpc>
              <a:spcBef>
                <a:spcPts val="0"/>
              </a:spcBef>
              <a:spcAft>
                <a:spcPts val="0"/>
              </a:spcAft>
              <a:buClr>
                <a:schemeClr val="dk1"/>
              </a:buClr>
              <a:buSzPts val="1050"/>
              <a:buChar char="●"/>
            </a:pPr>
            <a:r>
              <a:rPr lang="en-GB" sz="1050">
                <a:solidFill>
                  <a:schemeClr val="dk1"/>
                </a:solidFill>
                <a:highlight>
                  <a:srgbClr val="FFFFFF"/>
                </a:highlight>
              </a:rPr>
              <a:t>After every 100 steps the loss value is printed in the console. </a:t>
            </a:r>
            <a:r>
              <a:rPr lang="en-GB" sz="1200">
                <a:solidFill>
                  <a:srgbClr val="040C28"/>
                </a:solidFill>
              </a:rPr>
              <a:t>used to gauge the error between the prediction output and the provided target value</a:t>
            </a:r>
            <a:r>
              <a:rPr lang="en-GB" sz="1200">
                <a:solidFill>
                  <a:srgbClr val="4D5156"/>
                </a:solidFill>
                <a:highlight>
                  <a:srgbClr val="FFFFFF"/>
                </a:highlight>
              </a:rPr>
              <a:t>. </a:t>
            </a:r>
            <a:endParaRPr sz="1050">
              <a:solidFill>
                <a:schemeClr val="dk1"/>
              </a:solidFill>
              <a:highlight>
                <a:srgbClr val="FFFFFF"/>
              </a:highlight>
            </a:endParaRPr>
          </a:p>
          <a:p>
            <a:pPr indent="0" lvl="0" marL="0" marR="190500" rtl="0" algn="l">
              <a:lnSpc>
                <a:spcPct val="115000"/>
              </a:lnSpc>
              <a:spcBef>
                <a:spcPts val="1100"/>
              </a:spcBef>
              <a:spcAft>
                <a:spcPts val="0"/>
              </a:spcAft>
              <a:buNone/>
            </a:pPr>
            <a:r>
              <a:rPr lang="en-GB" sz="1050">
                <a:solidFill>
                  <a:schemeClr val="dk1"/>
                </a:solidFill>
                <a:highlight>
                  <a:srgbClr val="FFFFFF"/>
                </a:highlight>
              </a:rPr>
              <a:t>As you can see just in 1 epoch by the final step the model was working with a miniscule loss of 0.08503091335296631 i.e. the output is extremely close to the actual output.</a:t>
            </a:r>
            <a:endParaRPr sz="1050">
              <a:solidFill>
                <a:schemeClr val="dk1"/>
              </a:solidFill>
              <a:highlight>
                <a:srgbClr val="FFFFFF"/>
              </a:highlight>
            </a:endParaRPr>
          </a:p>
          <a:p>
            <a:pPr indent="0" lvl="0" marL="0" marR="190500" rtl="0" algn="l">
              <a:lnSpc>
                <a:spcPct val="115000"/>
              </a:lnSpc>
              <a:spcBef>
                <a:spcPts val="500"/>
              </a:spcBef>
              <a:spcAft>
                <a:spcPts val="0"/>
              </a:spcAft>
              <a:buNone/>
            </a:pPr>
            <a:r>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52313e919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52313e919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52313e919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52313e919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2313e919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2313e919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b444fac4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b444fac4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52313e919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52313e919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2313e919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52313e919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2313e919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52313e919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52313e919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52313e919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52313e919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52313e919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2313e919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52313e919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53ba859c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53ba859c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404381e3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5404381e3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5404381e30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5404381e30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5404381e30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5404381e30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88.png"/><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7.png"/><Relationship Id="rId4" Type="http://schemas.openxmlformats.org/officeDocument/2006/relationships/image" Target="../media/image99.png"/><Relationship Id="rId5" Type="http://schemas.openxmlformats.org/officeDocument/2006/relationships/image" Target="../media/image1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7.png"/><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95.png"/><Relationship Id="rId4" Type="http://schemas.openxmlformats.org/officeDocument/2006/relationships/image" Target="../media/image125.png"/><Relationship Id="rId5"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ocs.google.com/spreadsheets/d/1MUnpR4YEGArWEWBQyqsuPoGSfK-frsHY7aGb9zrYqPw/edit#gid=0"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83.png"/><Relationship Id="rId4" Type="http://schemas.openxmlformats.org/officeDocument/2006/relationships/image" Target="../media/image111.png"/><Relationship Id="rId5" Type="http://schemas.openxmlformats.org/officeDocument/2006/relationships/image" Target="../media/image11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3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24.png"/><Relationship Id="rId4" Type="http://schemas.openxmlformats.org/officeDocument/2006/relationships/image" Target="../media/image6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2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22.png"/><Relationship Id="rId4" Type="http://schemas.openxmlformats.org/officeDocument/2006/relationships/image" Target="../media/image12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28.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54.png"/><Relationship Id="rId4" Type="http://schemas.openxmlformats.org/officeDocument/2006/relationships/image" Target="../media/image136.png"/><Relationship Id="rId5" Type="http://schemas.openxmlformats.org/officeDocument/2006/relationships/image" Target="../media/image1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hyperlink" Target="https://drive.google.com/file/d/1ck0HznPohNgG5s3LYDc3sMRh26vHQ3BP/view?usp=drive_link" TargetMode="External"/><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26.png"/><Relationship Id="rId4" Type="http://schemas.openxmlformats.org/officeDocument/2006/relationships/image" Target="../media/image13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37.png"/><Relationship Id="rId4" Type="http://schemas.openxmlformats.org/officeDocument/2006/relationships/image" Target="../media/image135.png"/><Relationship Id="rId5" Type="http://schemas.openxmlformats.org/officeDocument/2006/relationships/image" Target="../media/image14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33.png"/><Relationship Id="rId4" Type="http://schemas.openxmlformats.org/officeDocument/2006/relationships/image" Target="../media/image14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3.png"/><Relationship Id="rId4" Type="http://schemas.openxmlformats.org/officeDocument/2006/relationships/image" Target="../media/image1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53.png"/><Relationship Id="rId4" Type="http://schemas.openxmlformats.org/officeDocument/2006/relationships/image" Target="../media/image1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53.png"/><Relationship Id="rId4" Type="http://schemas.openxmlformats.org/officeDocument/2006/relationships/image" Target="../media/image1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52.png"/><Relationship Id="rId4" Type="http://schemas.openxmlformats.org/officeDocument/2006/relationships/image" Target="../media/image15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49.png"/><Relationship Id="rId4" Type="http://schemas.openxmlformats.org/officeDocument/2006/relationships/image" Target="../media/image1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8.png"/><Relationship Id="rId4" Type="http://schemas.openxmlformats.org/officeDocument/2006/relationships/image" Target="../media/image15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hyperlink" Target="https://drive.google.com/file/d/1ck0HznPohNgG5s3LYDc3sMRh26vHQ3BP/view?usp=drive_link" TargetMode="External"/><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oi.org/10.1093/bioinformatics/btz682" TargetMode="External"/><Relationship Id="rId4" Type="http://schemas.openxmlformats.org/officeDocument/2006/relationships/image" Target="../media/image34.pn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9.pn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5.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97.png"/><Relationship Id="rId5"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7.png"/><Relationship Id="rId4" Type="http://schemas.openxmlformats.org/officeDocument/2006/relationships/image" Target="../media/image99.png"/><Relationship Id="rId5"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7.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image" Target="../media/image10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3.png"/><Relationship Id="rId4" Type="http://schemas.openxmlformats.org/officeDocument/2006/relationships/image" Target="../media/image111.png"/><Relationship Id="rId5"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hyperlink" Target="https://journals.plos.org/digitalhealth/article?id=10.1371/journal.pdig.0000152#pdig-0000152-g00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1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03.png"/><Relationship Id="rId4"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03.png"/><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9.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34325" y="1441075"/>
            <a:ext cx="8520600" cy="124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Health Care Mini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subTitle"/>
          </p:nvPr>
        </p:nvSpPr>
        <p:spPr>
          <a:xfrm>
            <a:off x="77400" y="134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Entity Types</a:t>
            </a:r>
            <a:endParaRPr/>
          </a:p>
        </p:txBody>
      </p:sp>
      <p:pic>
        <p:nvPicPr>
          <p:cNvPr id="117" name="Google Shape;117;p22"/>
          <p:cNvPicPr preferRelativeResize="0"/>
          <p:nvPr/>
        </p:nvPicPr>
        <p:blipFill>
          <a:blip r:embed="rId3">
            <a:alphaModFix/>
          </a:blip>
          <a:stretch>
            <a:fillRect/>
          </a:stretch>
        </p:blipFill>
        <p:spPr>
          <a:xfrm>
            <a:off x="492500" y="1237775"/>
            <a:ext cx="7426575" cy="2901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2"/>
          <p:cNvSpPr txBox="1"/>
          <p:nvPr>
            <p:ph idx="1" type="subTitle"/>
          </p:nvPr>
        </p:nvSpPr>
        <p:spPr>
          <a:xfrm>
            <a:off x="311700" y="19243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Dataset, Data Loader, Define Model Code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3"/>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Key variables used in the training and evaluation process</a:t>
            </a:r>
            <a:endParaRPr sz="1600">
              <a:solidFill>
                <a:srgbClr val="741B47"/>
              </a:solidFill>
              <a:latin typeface="Raleway"/>
              <a:ea typeface="Raleway"/>
              <a:cs typeface="Raleway"/>
              <a:sym typeface="Raleway"/>
            </a:endParaRPr>
          </a:p>
        </p:txBody>
      </p:sp>
      <p:sp>
        <p:nvSpPr>
          <p:cNvPr id="901" name="Google Shape;901;p113"/>
          <p:cNvSpPr txBox="1"/>
          <p:nvPr/>
        </p:nvSpPr>
        <p:spPr>
          <a:xfrm>
            <a:off x="91050" y="203405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This function tokenizes each word one at a time so that it is easier to preserve the correct label for each subword.</a:t>
            </a:r>
            <a:endParaRPr sz="1600">
              <a:solidFill>
                <a:srgbClr val="741B47"/>
              </a:solidFill>
              <a:latin typeface="Raleway"/>
              <a:ea typeface="Raleway"/>
              <a:cs typeface="Raleway"/>
              <a:sym typeface="Raleway"/>
            </a:endParaRPr>
          </a:p>
        </p:txBody>
      </p:sp>
      <p:pic>
        <p:nvPicPr>
          <p:cNvPr id="902" name="Google Shape;902;p113"/>
          <p:cNvPicPr preferRelativeResize="0"/>
          <p:nvPr/>
        </p:nvPicPr>
        <p:blipFill>
          <a:blip r:embed="rId3">
            <a:alphaModFix/>
          </a:blip>
          <a:stretch>
            <a:fillRect/>
          </a:stretch>
        </p:blipFill>
        <p:spPr>
          <a:xfrm>
            <a:off x="152400" y="431100"/>
            <a:ext cx="4924425" cy="1495425"/>
          </a:xfrm>
          <a:prstGeom prst="rect">
            <a:avLst/>
          </a:prstGeom>
          <a:noFill/>
          <a:ln>
            <a:noFill/>
          </a:ln>
        </p:spPr>
      </p:pic>
      <p:pic>
        <p:nvPicPr>
          <p:cNvPr id="903" name="Google Shape;903;p113"/>
          <p:cNvPicPr preferRelativeResize="0"/>
          <p:nvPr/>
        </p:nvPicPr>
        <p:blipFill>
          <a:blip r:embed="rId4">
            <a:alphaModFix/>
          </a:blip>
          <a:stretch>
            <a:fillRect/>
          </a:stretch>
        </p:blipFill>
        <p:spPr>
          <a:xfrm>
            <a:off x="3441900" y="2571750"/>
            <a:ext cx="3022400" cy="23431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4"/>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The class dataset used for tokenise, special tokens,truncation/padding,obtain the attention mask ,convert tokens to input ids</a:t>
            </a:r>
            <a:endParaRPr sz="1600">
              <a:solidFill>
                <a:srgbClr val="741B47"/>
              </a:solidFill>
              <a:latin typeface="Raleway"/>
              <a:ea typeface="Raleway"/>
              <a:cs typeface="Raleway"/>
              <a:sym typeface="Raleway"/>
            </a:endParaRPr>
          </a:p>
        </p:txBody>
      </p:sp>
      <p:pic>
        <p:nvPicPr>
          <p:cNvPr id="909" name="Google Shape;909;p114"/>
          <p:cNvPicPr preferRelativeResize="0"/>
          <p:nvPr/>
        </p:nvPicPr>
        <p:blipFill>
          <a:blip r:embed="rId3">
            <a:alphaModFix/>
          </a:blip>
          <a:stretch>
            <a:fillRect/>
          </a:stretch>
        </p:blipFill>
        <p:spPr>
          <a:xfrm>
            <a:off x="204875" y="780300"/>
            <a:ext cx="8439150" cy="38195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5"/>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The class dataset used for tokenise, special tokens,truncation/padding,obtain the attention mask ,convert tokens to input ids cont..</a:t>
            </a:r>
            <a:endParaRPr sz="1600">
              <a:solidFill>
                <a:srgbClr val="741B47"/>
              </a:solidFill>
              <a:latin typeface="Raleway"/>
              <a:ea typeface="Raleway"/>
              <a:cs typeface="Raleway"/>
              <a:sym typeface="Raleway"/>
            </a:endParaRPr>
          </a:p>
        </p:txBody>
      </p:sp>
      <p:pic>
        <p:nvPicPr>
          <p:cNvPr id="915" name="Google Shape;915;p115"/>
          <p:cNvPicPr preferRelativeResize="0"/>
          <p:nvPr/>
        </p:nvPicPr>
        <p:blipFill>
          <a:blip r:embed="rId3">
            <a:alphaModFix/>
          </a:blip>
          <a:stretch>
            <a:fillRect/>
          </a:stretch>
        </p:blipFill>
        <p:spPr>
          <a:xfrm>
            <a:off x="383300" y="757238"/>
            <a:ext cx="6334125" cy="3629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6"/>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based on the class we defined above, we can create 2 datasets, one for training and one for testing. Let's use a 80/20 split</a:t>
            </a:r>
            <a:endParaRPr sz="1600">
              <a:solidFill>
                <a:srgbClr val="741B47"/>
              </a:solidFill>
              <a:latin typeface="Raleway"/>
              <a:ea typeface="Raleway"/>
              <a:cs typeface="Raleway"/>
              <a:sym typeface="Raleway"/>
            </a:endParaRPr>
          </a:p>
        </p:txBody>
      </p:sp>
      <p:pic>
        <p:nvPicPr>
          <p:cNvPr id="921" name="Google Shape;921;p116"/>
          <p:cNvPicPr preferRelativeResize="0"/>
          <p:nvPr/>
        </p:nvPicPr>
        <p:blipFill>
          <a:blip r:embed="rId3">
            <a:alphaModFix/>
          </a:blip>
          <a:stretch>
            <a:fillRect/>
          </a:stretch>
        </p:blipFill>
        <p:spPr>
          <a:xfrm>
            <a:off x="427950" y="677100"/>
            <a:ext cx="5524500" cy="2781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7"/>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define the corresponding PyTorch dataloaders:</a:t>
            </a:r>
            <a:endParaRPr sz="1600">
              <a:solidFill>
                <a:srgbClr val="741B47"/>
              </a:solidFill>
              <a:latin typeface="Raleway"/>
              <a:ea typeface="Raleway"/>
              <a:cs typeface="Raleway"/>
              <a:sym typeface="Raleway"/>
            </a:endParaRPr>
          </a:p>
        </p:txBody>
      </p:sp>
      <p:pic>
        <p:nvPicPr>
          <p:cNvPr id="927" name="Google Shape;927;p117"/>
          <p:cNvPicPr preferRelativeResize="0"/>
          <p:nvPr/>
        </p:nvPicPr>
        <p:blipFill>
          <a:blip r:embed="rId3">
            <a:alphaModFix/>
          </a:blip>
          <a:stretch>
            <a:fillRect/>
          </a:stretch>
        </p:blipFill>
        <p:spPr>
          <a:xfrm>
            <a:off x="926550" y="583500"/>
            <a:ext cx="4933950" cy="2457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18"/>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Define the model, BertForTokenClassification, and load it with the pretrained weights of "bert-base-uncased". The only thing we need to additionally specify is the number of labels</a:t>
            </a:r>
            <a:endParaRPr sz="1600">
              <a:solidFill>
                <a:srgbClr val="741B47"/>
              </a:solidFill>
              <a:latin typeface="Raleway"/>
              <a:ea typeface="Raleway"/>
              <a:cs typeface="Raleway"/>
              <a:sym typeface="Raleway"/>
            </a:endParaRPr>
          </a:p>
        </p:txBody>
      </p:sp>
      <p:pic>
        <p:nvPicPr>
          <p:cNvPr id="933" name="Google Shape;933;p118"/>
          <p:cNvPicPr preferRelativeResize="0"/>
          <p:nvPr/>
        </p:nvPicPr>
        <p:blipFill>
          <a:blip r:embed="rId3">
            <a:alphaModFix/>
          </a:blip>
          <a:stretch>
            <a:fillRect/>
          </a:stretch>
        </p:blipFill>
        <p:spPr>
          <a:xfrm>
            <a:off x="729725" y="868875"/>
            <a:ext cx="6229350" cy="1095375"/>
          </a:xfrm>
          <a:prstGeom prst="rect">
            <a:avLst/>
          </a:prstGeom>
          <a:noFill/>
          <a:ln>
            <a:noFill/>
          </a:ln>
        </p:spPr>
      </p:pic>
      <p:sp>
        <p:nvSpPr>
          <p:cNvPr id="934" name="Google Shape;934;p118"/>
          <p:cNvSpPr txBox="1"/>
          <p:nvPr/>
        </p:nvSpPr>
        <p:spPr>
          <a:xfrm>
            <a:off x="91050" y="2156025"/>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7: To check the shape (batch_size, sequence_length, num_labels) and Define the optimizer.</a:t>
            </a:r>
            <a:endParaRPr sz="1600">
              <a:solidFill>
                <a:srgbClr val="741B47"/>
              </a:solidFill>
              <a:latin typeface="Raleway"/>
              <a:ea typeface="Raleway"/>
              <a:cs typeface="Raleway"/>
              <a:sym typeface="Raleway"/>
            </a:endParaRPr>
          </a:p>
        </p:txBody>
      </p:sp>
      <p:pic>
        <p:nvPicPr>
          <p:cNvPr id="935" name="Google Shape;935;p118"/>
          <p:cNvPicPr preferRelativeResize="0"/>
          <p:nvPr/>
        </p:nvPicPr>
        <p:blipFill>
          <a:blip r:embed="rId4">
            <a:alphaModFix/>
          </a:blip>
          <a:stretch>
            <a:fillRect/>
          </a:stretch>
        </p:blipFill>
        <p:spPr>
          <a:xfrm>
            <a:off x="262425" y="2933050"/>
            <a:ext cx="3514725" cy="1076325"/>
          </a:xfrm>
          <a:prstGeom prst="rect">
            <a:avLst/>
          </a:prstGeom>
          <a:noFill/>
          <a:ln>
            <a:noFill/>
          </a:ln>
        </p:spPr>
      </p:pic>
      <p:pic>
        <p:nvPicPr>
          <p:cNvPr id="936" name="Google Shape;936;p118"/>
          <p:cNvPicPr preferRelativeResize="0"/>
          <p:nvPr/>
        </p:nvPicPr>
        <p:blipFill>
          <a:blip r:embed="rId5">
            <a:alphaModFix/>
          </a:blip>
          <a:stretch>
            <a:fillRect/>
          </a:stretch>
        </p:blipFill>
        <p:spPr>
          <a:xfrm>
            <a:off x="2414300" y="4293000"/>
            <a:ext cx="5904651" cy="5429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19"/>
          <p:cNvSpPr txBox="1"/>
          <p:nvPr>
            <p:ph type="title"/>
          </p:nvPr>
        </p:nvSpPr>
        <p:spPr>
          <a:xfrm>
            <a:off x="311700" y="19990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Training , Prediction Module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20"/>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Train function with iteration, training loss calculator for each step</a:t>
            </a:r>
            <a:endParaRPr sz="1600">
              <a:solidFill>
                <a:srgbClr val="741B47"/>
              </a:solidFill>
              <a:latin typeface="Raleway"/>
              <a:ea typeface="Raleway"/>
              <a:cs typeface="Raleway"/>
              <a:sym typeface="Raleway"/>
            </a:endParaRPr>
          </a:p>
        </p:txBody>
      </p:sp>
      <p:pic>
        <p:nvPicPr>
          <p:cNvPr id="947" name="Google Shape;947;p120"/>
          <p:cNvPicPr preferRelativeResize="0"/>
          <p:nvPr/>
        </p:nvPicPr>
        <p:blipFill>
          <a:blip r:embed="rId3">
            <a:alphaModFix/>
          </a:blip>
          <a:stretch>
            <a:fillRect/>
          </a:stretch>
        </p:blipFill>
        <p:spPr>
          <a:xfrm>
            <a:off x="0" y="431100"/>
            <a:ext cx="3949875" cy="2381875"/>
          </a:xfrm>
          <a:prstGeom prst="rect">
            <a:avLst/>
          </a:prstGeom>
          <a:noFill/>
          <a:ln cap="flat" cmpd="sng" w="9525">
            <a:solidFill>
              <a:srgbClr val="0000FF"/>
            </a:solidFill>
            <a:prstDash val="solid"/>
            <a:round/>
            <a:headEnd len="sm" w="sm" type="none"/>
            <a:tailEnd len="sm" w="sm" type="none"/>
          </a:ln>
        </p:spPr>
      </p:pic>
      <p:sp>
        <p:nvSpPr>
          <p:cNvPr id="948" name="Google Shape;948;p120"/>
          <p:cNvSpPr txBox="1"/>
          <p:nvPr/>
        </p:nvSpPr>
        <p:spPr>
          <a:xfrm>
            <a:off x="433000" y="4001950"/>
            <a:ext cx="23094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Training iteration </a:t>
            </a:r>
            <a:endParaRPr/>
          </a:p>
        </p:txBody>
      </p:sp>
      <p:cxnSp>
        <p:nvCxnSpPr>
          <p:cNvPr id="949" name="Google Shape;949;p120"/>
          <p:cNvCxnSpPr>
            <a:stCxn id="947" idx="2"/>
            <a:endCxn id="948" idx="0"/>
          </p:cNvCxnSpPr>
          <p:nvPr/>
        </p:nvCxnSpPr>
        <p:spPr>
          <a:xfrm flipH="1">
            <a:off x="1587638" y="2812975"/>
            <a:ext cx="387300" cy="1188900"/>
          </a:xfrm>
          <a:prstGeom prst="straightConnector1">
            <a:avLst/>
          </a:prstGeom>
          <a:noFill/>
          <a:ln cap="flat" cmpd="sng" w="9525">
            <a:solidFill>
              <a:schemeClr val="dk2"/>
            </a:solidFill>
            <a:prstDash val="solid"/>
            <a:round/>
            <a:headEnd len="med" w="med" type="none"/>
            <a:tailEnd len="med" w="med" type="none"/>
          </a:ln>
        </p:spPr>
      </p:cxnSp>
      <p:pic>
        <p:nvPicPr>
          <p:cNvPr id="950" name="Google Shape;950;p120"/>
          <p:cNvPicPr preferRelativeResize="0"/>
          <p:nvPr/>
        </p:nvPicPr>
        <p:blipFill>
          <a:blip r:embed="rId4">
            <a:alphaModFix/>
          </a:blip>
          <a:stretch>
            <a:fillRect/>
          </a:stretch>
        </p:blipFill>
        <p:spPr>
          <a:xfrm>
            <a:off x="4101975" y="1558887"/>
            <a:ext cx="4618377" cy="2025725"/>
          </a:xfrm>
          <a:prstGeom prst="rect">
            <a:avLst/>
          </a:prstGeom>
          <a:noFill/>
          <a:ln cap="flat" cmpd="sng" w="9525">
            <a:solidFill>
              <a:srgbClr val="0000FF"/>
            </a:solidFill>
            <a:prstDash val="solid"/>
            <a:round/>
            <a:headEnd len="sm" w="sm" type="none"/>
            <a:tailEnd len="sm" w="sm" type="none"/>
          </a:ln>
        </p:spPr>
      </p:pic>
      <p:sp>
        <p:nvSpPr>
          <p:cNvPr id="951" name="Google Shape;951;p120"/>
          <p:cNvSpPr txBox="1"/>
          <p:nvPr/>
        </p:nvSpPr>
        <p:spPr>
          <a:xfrm>
            <a:off x="4390550" y="4285550"/>
            <a:ext cx="23094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Training accuracy calculation</a:t>
            </a:r>
            <a:endParaRPr/>
          </a:p>
        </p:txBody>
      </p:sp>
      <p:cxnSp>
        <p:nvCxnSpPr>
          <p:cNvPr id="952" name="Google Shape;952;p120"/>
          <p:cNvCxnSpPr>
            <a:endCxn id="951" idx="0"/>
          </p:cNvCxnSpPr>
          <p:nvPr/>
        </p:nvCxnSpPr>
        <p:spPr>
          <a:xfrm flipH="1">
            <a:off x="5545250" y="3607550"/>
            <a:ext cx="531600" cy="67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1"/>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Data trained for 100 steps </a:t>
            </a:r>
            <a:endParaRPr sz="1600">
              <a:solidFill>
                <a:srgbClr val="741B47"/>
              </a:solidFill>
              <a:latin typeface="Raleway"/>
              <a:ea typeface="Raleway"/>
              <a:cs typeface="Raleway"/>
              <a:sym typeface="Raleway"/>
            </a:endParaRPr>
          </a:p>
        </p:txBody>
      </p:sp>
      <p:sp>
        <p:nvSpPr>
          <p:cNvPr id="958" name="Google Shape;958;p121"/>
          <p:cNvSpPr txBox="1"/>
          <p:nvPr/>
        </p:nvSpPr>
        <p:spPr>
          <a:xfrm>
            <a:off x="0" y="226950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In Validation Function , there will be change in the loss, accuracy variable, mapping of variable</a:t>
            </a:r>
            <a:endParaRPr sz="1600">
              <a:solidFill>
                <a:srgbClr val="741B47"/>
              </a:solidFill>
              <a:latin typeface="Raleway"/>
              <a:ea typeface="Raleway"/>
              <a:cs typeface="Raleway"/>
              <a:sym typeface="Raleway"/>
            </a:endParaRPr>
          </a:p>
        </p:txBody>
      </p:sp>
      <p:pic>
        <p:nvPicPr>
          <p:cNvPr id="959" name="Google Shape;959;p121"/>
          <p:cNvPicPr preferRelativeResize="0"/>
          <p:nvPr/>
        </p:nvPicPr>
        <p:blipFill>
          <a:blip r:embed="rId3">
            <a:alphaModFix/>
          </a:blip>
          <a:stretch>
            <a:fillRect/>
          </a:stretch>
        </p:blipFill>
        <p:spPr>
          <a:xfrm>
            <a:off x="146338" y="2946600"/>
            <a:ext cx="4258072" cy="1823850"/>
          </a:xfrm>
          <a:prstGeom prst="rect">
            <a:avLst/>
          </a:prstGeom>
          <a:noFill/>
          <a:ln cap="flat" cmpd="sng" w="9525">
            <a:solidFill>
              <a:srgbClr val="0000FF"/>
            </a:solidFill>
            <a:prstDash val="solid"/>
            <a:round/>
            <a:headEnd len="sm" w="sm" type="none"/>
            <a:tailEnd len="sm" w="sm" type="none"/>
          </a:ln>
        </p:spPr>
      </p:pic>
      <p:sp>
        <p:nvSpPr>
          <p:cNvPr id="960" name="Google Shape;960;p121"/>
          <p:cNvSpPr txBox="1"/>
          <p:nvPr/>
        </p:nvSpPr>
        <p:spPr>
          <a:xfrm>
            <a:off x="4329975" y="4605525"/>
            <a:ext cx="36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961" name="Google Shape;961;p121"/>
          <p:cNvCxnSpPr>
            <a:stCxn id="962" idx="2"/>
          </p:cNvCxnSpPr>
          <p:nvPr/>
        </p:nvCxnSpPr>
        <p:spPr>
          <a:xfrm flipH="1">
            <a:off x="6232650" y="3660975"/>
            <a:ext cx="534300" cy="472200"/>
          </a:xfrm>
          <a:prstGeom prst="straightConnector1">
            <a:avLst/>
          </a:prstGeom>
          <a:noFill/>
          <a:ln cap="flat" cmpd="sng" w="9525">
            <a:solidFill>
              <a:schemeClr val="dk2"/>
            </a:solidFill>
            <a:prstDash val="solid"/>
            <a:round/>
            <a:headEnd len="med" w="med" type="none"/>
            <a:tailEnd len="med" w="med" type="none"/>
          </a:ln>
        </p:spPr>
      </p:cxnSp>
      <p:sp>
        <p:nvSpPr>
          <p:cNvPr id="963" name="Google Shape;963;p121"/>
          <p:cNvSpPr txBox="1"/>
          <p:nvPr/>
        </p:nvSpPr>
        <p:spPr>
          <a:xfrm>
            <a:off x="5104125" y="4198775"/>
            <a:ext cx="31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Accuracy of the test data is  &gt; 97</a:t>
            </a:r>
            <a:endParaRPr/>
          </a:p>
        </p:txBody>
      </p:sp>
      <p:pic>
        <p:nvPicPr>
          <p:cNvPr id="964" name="Google Shape;964;p121"/>
          <p:cNvPicPr preferRelativeResize="0"/>
          <p:nvPr/>
        </p:nvPicPr>
        <p:blipFill>
          <a:blip r:embed="rId4">
            <a:alphaModFix/>
          </a:blip>
          <a:stretch>
            <a:fillRect/>
          </a:stretch>
        </p:blipFill>
        <p:spPr>
          <a:xfrm>
            <a:off x="146348" y="431098"/>
            <a:ext cx="4372243" cy="1823850"/>
          </a:xfrm>
          <a:prstGeom prst="rect">
            <a:avLst/>
          </a:prstGeom>
          <a:noFill/>
          <a:ln>
            <a:noFill/>
          </a:ln>
        </p:spPr>
      </p:pic>
      <p:pic>
        <p:nvPicPr>
          <p:cNvPr id="965" name="Google Shape;965;p121"/>
          <p:cNvPicPr preferRelativeResize="0"/>
          <p:nvPr/>
        </p:nvPicPr>
        <p:blipFill>
          <a:blip r:embed="rId5">
            <a:alphaModFix/>
          </a:blip>
          <a:stretch>
            <a:fillRect/>
          </a:stretch>
        </p:blipFill>
        <p:spPr>
          <a:xfrm>
            <a:off x="4867275" y="3052650"/>
            <a:ext cx="4545550" cy="608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subTitle"/>
          </p:nvPr>
        </p:nvSpPr>
        <p:spPr>
          <a:xfrm>
            <a:off x="66500" y="62825"/>
            <a:ext cx="4572000" cy="402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605"/>
              <a:buNone/>
            </a:pPr>
            <a:r>
              <a:rPr b="1" lang="en-GB" sz="1840">
                <a:latin typeface="Raleway"/>
                <a:ea typeface="Raleway"/>
                <a:cs typeface="Raleway"/>
                <a:sym typeface="Raleway"/>
              </a:rPr>
              <a:t>Pre-Trained Model - Evaluation Results</a:t>
            </a:r>
            <a:endParaRPr b="1" sz="1840">
              <a:latin typeface="Raleway"/>
              <a:ea typeface="Raleway"/>
              <a:cs typeface="Raleway"/>
              <a:sym typeface="Raleway"/>
            </a:endParaRPr>
          </a:p>
        </p:txBody>
      </p:sp>
      <p:graphicFrame>
        <p:nvGraphicFramePr>
          <p:cNvPr id="123" name="Google Shape;123;p23"/>
          <p:cNvGraphicFramePr/>
          <p:nvPr/>
        </p:nvGraphicFramePr>
        <p:xfrm>
          <a:off x="298550" y="617170"/>
          <a:ext cx="3000000" cy="3000000"/>
        </p:xfrm>
        <a:graphic>
          <a:graphicData uri="http://schemas.openxmlformats.org/drawingml/2006/table">
            <a:tbl>
              <a:tblPr>
                <a:noFill/>
                <a:tableStyleId>{0F9F5A76-D33D-4575-87B5-5B522B032651}</a:tableStyleId>
              </a:tblPr>
              <a:tblGrid>
                <a:gridCol w="3956075"/>
                <a:gridCol w="4278625"/>
              </a:tblGrid>
              <a:tr h="281800">
                <a:tc>
                  <a:txBody>
                    <a:bodyPr/>
                    <a:lstStyle/>
                    <a:p>
                      <a:pPr indent="0" lvl="0" marL="0" rtl="0" algn="l">
                        <a:spcBef>
                          <a:spcPts val="0"/>
                        </a:spcBef>
                        <a:spcAft>
                          <a:spcPts val="0"/>
                        </a:spcAft>
                        <a:buNone/>
                      </a:pPr>
                      <a:r>
                        <a:rPr b="1" lang="en-GB">
                          <a:latin typeface="Raleway"/>
                          <a:ea typeface="Raleway"/>
                          <a:cs typeface="Raleway"/>
                          <a:sym typeface="Raleway"/>
                        </a:rPr>
                        <a:t>Pre_Trained_Model_Used</a:t>
                      </a:r>
                      <a:endParaRPr b="1">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b="1" lang="en-GB">
                          <a:latin typeface="Raleway"/>
                          <a:ea typeface="Raleway"/>
                          <a:cs typeface="Raleway"/>
                          <a:sym typeface="Raleway"/>
                        </a:rPr>
                        <a:t>Number of Predicted Entities</a:t>
                      </a:r>
                      <a:endParaRPr b="1">
                        <a:latin typeface="Raleway"/>
                        <a:ea typeface="Raleway"/>
                        <a:cs typeface="Raleway"/>
                        <a:sym typeface="Raleway"/>
                      </a:endParaRPr>
                    </a:p>
                  </a:txBody>
                  <a:tcPr marT="91425" marB="91425" marR="91425" marL="91425"/>
                </a:tc>
              </a:tr>
              <a:tr h="263375">
                <a:tc>
                  <a:txBody>
                    <a:bodyPr/>
                    <a:lstStyle/>
                    <a:p>
                      <a:pPr indent="0" lvl="0" marL="0" rtl="0" algn="l">
                        <a:spcBef>
                          <a:spcPts val="0"/>
                        </a:spcBef>
                        <a:spcAft>
                          <a:spcPts val="0"/>
                        </a:spcAft>
                        <a:buNone/>
                      </a:pPr>
                      <a:r>
                        <a:rPr lang="en-GB">
                          <a:solidFill>
                            <a:schemeClr val="dk1"/>
                          </a:solidFill>
                          <a:highlight>
                            <a:srgbClr val="FFFFFF"/>
                          </a:highlight>
                          <a:latin typeface="Raleway"/>
                          <a:ea typeface="Raleway"/>
                          <a:cs typeface="Raleway"/>
                          <a:sym typeface="Raleway"/>
                        </a:rPr>
                        <a:t>en_ner_bc5cdr_md(scispacy)</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12/59</a:t>
                      </a:r>
                      <a:endParaRPr>
                        <a:latin typeface="Raleway"/>
                        <a:ea typeface="Raleway"/>
                        <a:cs typeface="Raleway"/>
                        <a:sym typeface="Raleway"/>
                      </a:endParaRPr>
                    </a:p>
                  </a:txBody>
                  <a:tcPr marT="91425" marB="91425" marR="91425" marL="91425"/>
                </a:tc>
              </a:tr>
              <a:tr h="263375">
                <a:tc>
                  <a:txBody>
                    <a:bodyPr/>
                    <a:lstStyle/>
                    <a:p>
                      <a:pPr indent="0" lvl="0" marL="0" rtl="0" algn="l">
                        <a:spcBef>
                          <a:spcPts val="0"/>
                        </a:spcBef>
                        <a:spcAft>
                          <a:spcPts val="0"/>
                        </a:spcAft>
                        <a:buNone/>
                      </a:pPr>
                      <a:r>
                        <a:rPr lang="en-GB">
                          <a:latin typeface="Raleway"/>
                          <a:ea typeface="Raleway"/>
                          <a:cs typeface="Raleway"/>
                          <a:sym typeface="Raleway"/>
                        </a:rPr>
                        <a:t>en_core_sci_lg- Model(scispacy)</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54/59 (Generalised Label ENTITY)</a:t>
                      </a:r>
                      <a:endParaRPr>
                        <a:latin typeface="Raleway"/>
                        <a:ea typeface="Raleway"/>
                        <a:cs typeface="Raleway"/>
                        <a:sym typeface="Raleway"/>
                      </a:endParaRPr>
                    </a:p>
                  </a:txBody>
                  <a:tcPr marT="91425" marB="91425" marR="91425" marL="91425"/>
                </a:tc>
              </a:tr>
              <a:tr h="263375">
                <a:tc>
                  <a:txBody>
                    <a:bodyPr/>
                    <a:lstStyle/>
                    <a:p>
                      <a:pPr indent="0" lvl="0" marL="0" rtl="0" algn="l">
                        <a:spcBef>
                          <a:spcPts val="0"/>
                        </a:spcBef>
                        <a:spcAft>
                          <a:spcPts val="0"/>
                        </a:spcAft>
                        <a:buNone/>
                      </a:pPr>
                      <a:r>
                        <a:rPr lang="en-GB">
                          <a:solidFill>
                            <a:schemeClr val="dk1"/>
                          </a:solidFill>
                          <a:latin typeface="Raleway"/>
                          <a:ea typeface="Raleway"/>
                          <a:cs typeface="Raleway"/>
                          <a:sym typeface="Raleway"/>
                        </a:rPr>
                        <a:t>en_ner_bionlp13cg_md(scispacy)</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20/59</a:t>
                      </a:r>
                      <a:endParaRPr>
                        <a:latin typeface="Raleway"/>
                        <a:ea typeface="Raleway"/>
                        <a:cs typeface="Raleway"/>
                        <a:sym typeface="Raleway"/>
                      </a:endParaRPr>
                    </a:p>
                  </a:txBody>
                  <a:tcPr marT="91425" marB="91425" marR="91425" marL="91425"/>
                </a:tc>
              </a:tr>
              <a:tr h="263375">
                <a:tc>
                  <a:txBody>
                    <a:bodyPr/>
                    <a:lstStyle/>
                    <a:p>
                      <a:pPr indent="0" lvl="0" marL="0" rtl="0" algn="l">
                        <a:spcBef>
                          <a:spcPts val="0"/>
                        </a:spcBef>
                        <a:spcAft>
                          <a:spcPts val="0"/>
                        </a:spcAft>
                        <a:buNone/>
                      </a:pPr>
                      <a:r>
                        <a:rPr lang="en-GB">
                          <a:solidFill>
                            <a:schemeClr val="dk1"/>
                          </a:solidFill>
                          <a:latin typeface="Raleway"/>
                          <a:ea typeface="Raleway"/>
                          <a:cs typeface="Raleway"/>
                          <a:sym typeface="Raleway"/>
                        </a:rPr>
                        <a:t>en_core_med7_trf(spacy)</a:t>
                      </a:r>
                      <a:endParaRPr>
                        <a:solidFill>
                          <a:schemeClr val="dk1"/>
                        </a:solidFill>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0 </a:t>
                      </a:r>
                      <a:r>
                        <a:rPr lang="en-GB" sz="1200">
                          <a:latin typeface="Raleway"/>
                          <a:ea typeface="Raleway"/>
                          <a:cs typeface="Raleway"/>
                          <a:sym typeface="Raleway"/>
                        </a:rPr>
                        <a:t>(Input doesn't match the pretrained model )</a:t>
                      </a:r>
                      <a:endParaRPr sz="1200">
                        <a:latin typeface="Raleway"/>
                        <a:ea typeface="Raleway"/>
                        <a:cs typeface="Raleway"/>
                        <a:sym typeface="Raleway"/>
                      </a:endParaRPr>
                    </a:p>
                  </a:txBody>
                  <a:tcPr marT="91425" marB="91425" marR="91425" marL="91425"/>
                </a:tc>
              </a:tr>
              <a:tr h="263375">
                <a:tc>
                  <a:txBody>
                    <a:bodyPr/>
                    <a:lstStyle/>
                    <a:p>
                      <a:pPr indent="0" lvl="0" marL="0" rtl="0" algn="l">
                        <a:spcBef>
                          <a:spcPts val="0"/>
                        </a:spcBef>
                        <a:spcAft>
                          <a:spcPts val="0"/>
                        </a:spcAft>
                        <a:buClr>
                          <a:schemeClr val="dk1"/>
                        </a:buClr>
                        <a:buSzPts val="1100"/>
                        <a:buFont typeface="Arial"/>
                        <a:buNone/>
                      </a:pPr>
                      <a:r>
                        <a:rPr b="1" lang="en-GB">
                          <a:latin typeface="Raleway"/>
                          <a:ea typeface="Raleway"/>
                          <a:cs typeface="Raleway"/>
                          <a:sym typeface="Raleway"/>
                        </a:rPr>
                        <a:t>biomedical-ner-all(transformer)</a:t>
                      </a:r>
                      <a:endParaRPr b="1">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b="1" lang="en-GB">
                          <a:latin typeface="Raleway"/>
                          <a:ea typeface="Raleway"/>
                          <a:cs typeface="Raleway"/>
                          <a:sym typeface="Raleway"/>
                        </a:rPr>
                        <a:t>50/59 (mostly matches the input data)</a:t>
                      </a:r>
                      <a:endParaRPr b="1">
                        <a:latin typeface="Raleway"/>
                        <a:ea typeface="Raleway"/>
                        <a:cs typeface="Raleway"/>
                        <a:sym typeface="Raleway"/>
                      </a:endParaRPr>
                    </a:p>
                  </a:txBody>
                  <a:tcPr marT="91425" marB="91425" marR="91425" marL="91425"/>
                </a:tc>
              </a:tr>
              <a:tr h="405200">
                <a:tc>
                  <a:txBody>
                    <a:bodyPr/>
                    <a:lstStyle/>
                    <a:p>
                      <a:pPr indent="0" lvl="0" marL="0" rtl="0" algn="l">
                        <a:spcBef>
                          <a:spcPts val="0"/>
                        </a:spcBef>
                        <a:spcAft>
                          <a:spcPts val="0"/>
                        </a:spcAft>
                        <a:buNone/>
                      </a:pPr>
                      <a:r>
                        <a:rPr lang="en-GB">
                          <a:latin typeface="Raleway"/>
                          <a:ea typeface="Raleway"/>
                          <a:cs typeface="Raleway"/>
                          <a:sym typeface="Raleway"/>
                        </a:rPr>
                        <a:t>biobert-large-cased-v1.1</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56/59 (Generalised Entity LABEL_1,LABEL_0)</a:t>
                      </a:r>
                      <a:endParaRPr>
                        <a:latin typeface="Raleway"/>
                        <a:ea typeface="Raleway"/>
                        <a:cs typeface="Raleway"/>
                        <a:sym typeface="Raleway"/>
                      </a:endParaRPr>
                    </a:p>
                  </a:txBody>
                  <a:tcPr marT="91425" marB="91425" marR="91425" marL="91425"/>
                </a:tc>
              </a:tr>
              <a:tr h="405200">
                <a:tc>
                  <a:txBody>
                    <a:bodyPr/>
                    <a:lstStyle/>
                    <a:p>
                      <a:pPr indent="0" lvl="0" marL="0" rtl="0" algn="l">
                        <a:spcBef>
                          <a:spcPts val="0"/>
                        </a:spcBef>
                        <a:spcAft>
                          <a:spcPts val="0"/>
                        </a:spcAft>
                        <a:buNone/>
                      </a:pPr>
                      <a:r>
                        <a:rPr lang="en-GB">
                          <a:latin typeface="Raleway"/>
                          <a:ea typeface="Raleway"/>
                          <a:cs typeface="Raleway"/>
                          <a:sym typeface="Raleway"/>
                        </a:rPr>
                        <a:t>bert-base-uncased_clinical-ner(transformer)</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49/59</a:t>
                      </a:r>
                      <a:endParaRPr>
                        <a:latin typeface="Raleway"/>
                        <a:ea typeface="Raleway"/>
                        <a:cs typeface="Raleway"/>
                        <a:sym typeface="Raleway"/>
                      </a:endParaRPr>
                    </a:p>
                  </a:txBody>
                  <a:tcPr marT="91425" marB="91425" marR="91425" marL="91425"/>
                </a:tc>
              </a:tr>
              <a:tr h="547025">
                <a:tc>
                  <a:txBody>
                    <a:bodyPr/>
                    <a:lstStyle/>
                    <a:p>
                      <a:pPr indent="0" lvl="0" marL="0" rtl="0" algn="l">
                        <a:spcBef>
                          <a:spcPts val="0"/>
                        </a:spcBef>
                        <a:spcAft>
                          <a:spcPts val="0"/>
                        </a:spcAft>
                        <a:buNone/>
                      </a:pPr>
                      <a:r>
                        <a:rPr lang="en-GB">
                          <a:latin typeface="Raleway"/>
                          <a:ea typeface="Raleway"/>
                          <a:cs typeface="Raleway"/>
                          <a:sym typeface="Raleway"/>
                        </a:rPr>
                        <a:t>Medspacy</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n-GB">
                          <a:latin typeface="Raleway"/>
                          <a:ea typeface="Raleway"/>
                          <a:cs typeface="Raleway"/>
                          <a:sym typeface="Raleway"/>
                        </a:rPr>
                        <a:t>To verity entities require UMLs knowledge base. UMLS contains the dictionary of medical terms</a:t>
                      </a:r>
                      <a:endParaRPr>
                        <a:latin typeface="Raleway"/>
                        <a:ea typeface="Raleway"/>
                        <a:cs typeface="Raleway"/>
                        <a:sym typeface="Raleway"/>
                      </a:endParaRPr>
                    </a:p>
                  </a:txBody>
                  <a:tcPr marT="91425" marB="91425" marR="91425" marL="91425"/>
                </a:tc>
              </a:tr>
            </a:tbl>
          </a:graphicData>
        </a:graphic>
      </p:graphicFrame>
      <p:sp>
        <p:nvSpPr>
          <p:cNvPr id="124" name="Google Shape;124;p23"/>
          <p:cNvSpPr txBox="1"/>
          <p:nvPr/>
        </p:nvSpPr>
        <p:spPr>
          <a:xfrm>
            <a:off x="487725" y="4566150"/>
            <a:ext cx="71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Ref:</a:t>
            </a:r>
            <a:r>
              <a:rPr lang="en-GB" u="sng">
                <a:solidFill>
                  <a:schemeClr val="hlink"/>
                </a:solidFill>
                <a:hlinkClick r:id="rId3"/>
              </a:rPr>
              <a:t>bio-ner-test-cases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2"/>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The precision, recall and f1-score of the individual tags</a:t>
            </a:r>
            <a:endParaRPr sz="1600">
              <a:solidFill>
                <a:srgbClr val="741B47"/>
              </a:solidFill>
              <a:latin typeface="Raleway"/>
              <a:ea typeface="Raleway"/>
              <a:cs typeface="Raleway"/>
              <a:sym typeface="Raleway"/>
            </a:endParaRPr>
          </a:p>
        </p:txBody>
      </p:sp>
      <p:sp>
        <p:nvSpPr>
          <p:cNvPr id="971" name="Google Shape;971;p122"/>
          <p:cNvSpPr txBox="1"/>
          <p:nvPr/>
        </p:nvSpPr>
        <p:spPr>
          <a:xfrm>
            <a:off x="4329975" y="4605525"/>
            <a:ext cx="36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72" name="Google Shape;972;p122"/>
          <p:cNvPicPr preferRelativeResize="0"/>
          <p:nvPr/>
        </p:nvPicPr>
        <p:blipFill rotWithShape="1">
          <a:blip r:embed="rId3">
            <a:alphaModFix/>
          </a:blip>
          <a:srcRect b="0" l="0" r="41833" t="0"/>
          <a:stretch/>
        </p:blipFill>
        <p:spPr>
          <a:xfrm>
            <a:off x="91050" y="2651250"/>
            <a:ext cx="3955799" cy="2133600"/>
          </a:xfrm>
          <a:prstGeom prst="rect">
            <a:avLst/>
          </a:prstGeom>
          <a:noFill/>
          <a:ln>
            <a:noFill/>
          </a:ln>
        </p:spPr>
      </p:pic>
      <p:sp>
        <p:nvSpPr>
          <p:cNvPr id="973" name="Google Shape;973;p122"/>
          <p:cNvSpPr txBox="1"/>
          <p:nvPr/>
        </p:nvSpPr>
        <p:spPr>
          <a:xfrm>
            <a:off x="91050" y="227995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Code to save the model and saved files structure </a:t>
            </a:r>
            <a:endParaRPr sz="1600">
              <a:solidFill>
                <a:srgbClr val="741B47"/>
              </a:solidFill>
              <a:latin typeface="Raleway"/>
              <a:ea typeface="Raleway"/>
              <a:cs typeface="Raleway"/>
              <a:sym typeface="Raleway"/>
            </a:endParaRPr>
          </a:p>
        </p:txBody>
      </p:sp>
      <p:pic>
        <p:nvPicPr>
          <p:cNvPr id="974" name="Google Shape;974;p122"/>
          <p:cNvPicPr preferRelativeResize="0"/>
          <p:nvPr/>
        </p:nvPicPr>
        <p:blipFill>
          <a:blip r:embed="rId4">
            <a:alphaModFix/>
          </a:blip>
          <a:stretch>
            <a:fillRect/>
          </a:stretch>
        </p:blipFill>
        <p:spPr>
          <a:xfrm>
            <a:off x="4815473" y="2768575"/>
            <a:ext cx="4081775" cy="2133600"/>
          </a:xfrm>
          <a:prstGeom prst="rect">
            <a:avLst/>
          </a:prstGeom>
          <a:noFill/>
          <a:ln>
            <a:noFill/>
          </a:ln>
        </p:spPr>
      </p:pic>
      <p:sp>
        <p:nvSpPr>
          <p:cNvPr id="975" name="Google Shape;975;p122"/>
          <p:cNvSpPr/>
          <p:nvPr/>
        </p:nvSpPr>
        <p:spPr>
          <a:xfrm>
            <a:off x="4146300" y="3673925"/>
            <a:ext cx="498600" cy="31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6" name="Google Shape;976;p122"/>
          <p:cNvPicPr preferRelativeResize="0"/>
          <p:nvPr/>
        </p:nvPicPr>
        <p:blipFill>
          <a:blip r:embed="rId5">
            <a:alphaModFix/>
          </a:blip>
          <a:stretch>
            <a:fillRect/>
          </a:stretch>
        </p:blipFill>
        <p:spPr>
          <a:xfrm>
            <a:off x="1219200" y="431097"/>
            <a:ext cx="3276600" cy="18796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3"/>
          <p:cNvSpPr txBox="1"/>
          <p:nvPr>
            <p:ph idx="1" type="subTitle"/>
          </p:nvPr>
        </p:nvSpPr>
        <p:spPr>
          <a:xfrm>
            <a:off x="178250" y="262375"/>
            <a:ext cx="8520600" cy="72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sp>
        <p:nvSpPr>
          <p:cNvPr id="982" name="Google Shape;982;p123"/>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3" name="Google Shape;983;p123"/>
          <p:cNvSpPr/>
          <p:nvPr/>
        </p:nvSpPr>
        <p:spPr>
          <a:xfrm>
            <a:off x="279313" y="1277850"/>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4" name="Google Shape;984;p123"/>
          <p:cNvCxnSpPr>
            <a:stCxn id="985" idx="2"/>
          </p:cNvCxnSpPr>
          <p:nvPr/>
        </p:nvCxnSpPr>
        <p:spPr>
          <a:xfrm>
            <a:off x="1354588" y="1948988"/>
            <a:ext cx="1054200" cy="2040300"/>
          </a:xfrm>
          <a:prstGeom prst="straightConnector1">
            <a:avLst/>
          </a:prstGeom>
          <a:noFill/>
          <a:ln cap="flat" cmpd="sng" w="9525">
            <a:solidFill>
              <a:schemeClr val="dk2"/>
            </a:solidFill>
            <a:prstDash val="solid"/>
            <a:round/>
            <a:headEnd len="med" w="med" type="none"/>
            <a:tailEnd len="med" w="med" type="triangle"/>
          </a:ln>
        </p:spPr>
      </p:cxnSp>
      <p:sp>
        <p:nvSpPr>
          <p:cNvPr id="986" name="Google Shape;986;p123"/>
          <p:cNvSpPr txBox="1"/>
          <p:nvPr/>
        </p:nvSpPr>
        <p:spPr>
          <a:xfrm>
            <a:off x="1031125" y="3845500"/>
            <a:ext cx="2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Trained model as input to the  transformer pipe-line</a:t>
            </a:r>
            <a:endParaRPr/>
          </a:p>
        </p:txBody>
      </p:sp>
      <p:sp>
        <p:nvSpPr>
          <p:cNvPr id="987" name="Google Shape;987;p123"/>
          <p:cNvSpPr txBox="1"/>
          <p:nvPr/>
        </p:nvSpPr>
        <p:spPr>
          <a:xfrm>
            <a:off x="6612350" y="2223525"/>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Given model, tokenizer as input to the transformer pipeline</a:t>
            </a:r>
            <a:endParaRPr sz="1200"/>
          </a:p>
        </p:txBody>
      </p:sp>
      <p:cxnSp>
        <p:nvCxnSpPr>
          <p:cNvPr id="988" name="Google Shape;988;p123"/>
          <p:cNvCxnSpPr>
            <a:stCxn id="989" idx="2"/>
            <a:endCxn id="987" idx="0"/>
          </p:cNvCxnSpPr>
          <p:nvPr/>
        </p:nvCxnSpPr>
        <p:spPr>
          <a:xfrm>
            <a:off x="6176900" y="1763325"/>
            <a:ext cx="1478700" cy="460200"/>
          </a:xfrm>
          <a:prstGeom prst="straightConnector1">
            <a:avLst/>
          </a:prstGeom>
          <a:noFill/>
          <a:ln cap="flat" cmpd="sng" w="9525">
            <a:solidFill>
              <a:schemeClr val="dk2"/>
            </a:solidFill>
            <a:prstDash val="solid"/>
            <a:round/>
            <a:headEnd len="med" w="med" type="none"/>
            <a:tailEnd len="med" w="med" type="triangle"/>
          </a:ln>
        </p:spPr>
      </p:cxnSp>
      <p:pic>
        <p:nvPicPr>
          <p:cNvPr id="990" name="Google Shape;990;p123"/>
          <p:cNvPicPr preferRelativeResize="0"/>
          <p:nvPr/>
        </p:nvPicPr>
        <p:blipFill>
          <a:blip r:embed="rId3">
            <a:alphaModFix/>
          </a:blip>
          <a:stretch>
            <a:fillRect/>
          </a:stretch>
        </p:blipFill>
        <p:spPr>
          <a:xfrm>
            <a:off x="3403975" y="2896475"/>
            <a:ext cx="3208375" cy="1632553"/>
          </a:xfrm>
          <a:prstGeom prst="rect">
            <a:avLst/>
          </a:prstGeom>
          <a:noFill/>
          <a:ln cap="flat" cmpd="sng" w="19050">
            <a:solidFill>
              <a:srgbClr val="0000FF"/>
            </a:solidFill>
            <a:prstDash val="solid"/>
            <a:round/>
            <a:headEnd len="sm" w="sm" type="none"/>
            <a:tailEnd len="sm" w="sm" type="none"/>
          </a:ln>
        </p:spPr>
      </p:pic>
      <p:sp>
        <p:nvSpPr>
          <p:cNvPr id="991" name="Google Shape;991;p123"/>
          <p:cNvSpPr txBox="1"/>
          <p:nvPr/>
        </p:nvSpPr>
        <p:spPr>
          <a:xfrm>
            <a:off x="6898700" y="3891700"/>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This module has inbuilt front end for NER in gradio as text box</a:t>
            </a:r>
            <a:endParaRPr sz="1200"/>
          </a:p>
        </p:txBody>
      </p:sp>
      <p:cxnSp>
        <p:nvCxnSpPr>
          <p:cNvPr id="992" name="Google Shape;992;p123"/>
          <p:cNvCxnSpPr/>
          <p:nvPr/>
        </p:nvCxnSpPr>
        <p:spPr>
          <a:xfrm>
            <a:off x="6612350" y="3654725"/>
            <a:ext cx="1381800" cy="334500"/>
          </a:xfrm>
          <a:prstGeom prst="straightConnector1">
            <a:avLst/>
          </a:prstGeom>
          <a:noFill/>
          <a:ln cap="flat" cmpd="sng" w="9525">
            <a:solidFill>
              <a:schemeClr val="dk2"/>
            </a:solidFill>
            <a:prstDash val="solid"/>
            <a:round/>
            <a:headEnd len="med" w="med" type="none"/>
            <a:tailEnd len="med" w="med" type="triangle"/>
          </a:ln>
        </p:spPr>
      </p:cxnSp>
      <p:pic>
        <p:nvPicPr>
          <p:cNvPr id="993" name="Google Shape;993;p123"/>
          <p:cNvPicPr preferRelativeResize="0"/>
          <p:nvPr/>
        </p:nvPicPr>
        <p:blipFill>
          <a:blip r:embed="rId4">
            <a:alphaModFix/>
          </a:blip>
          <a:stretch>
            <a:fillRect/>
          </a:stretch>
        </p:blipFill>
        <p:spPr>
          <a:xfrm>
            <a:off x="2774186" y="835838"/>
            <a:ext cx="5865524" cy="927420"/>
          </a:xfrm>
          <a:prstGeom prst="rect">
            <a:avLst/>
          </a:prstGeom>
          <a:noFill/>
          <a:ln>
            <a:noFill/>
          </a:ln>
        </p:spPr>
      </p:pic>
      <p:sp>
        <p:nvSpPr>
          <p:cNvPr id="994" name="Google Shape;994;p123"/>
          <p:cNvSpPr/>
          <p:nvPr/>
        </p:nvSpPr>
        <p:spPr>
          <a:xfrm>
            <a:off x="2774175" y="1520550"/>
            <a:ext cx="55458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5" name="Google Shape;995;p123"/>
          <p:cNvPicPr preferRelativeResize="0"/>
          <p:nvPr/>
        </p:nvPicPr>
        <p:blipFill>
          <a:blip r:embed="rId5">
            <a:alphaModFix/>
          </a:blip>
          <a:stretch>
            <a:fillRect/>
          </a:stretch>
        </p:blipFill>
        <p:spPr>
          <a:xfrm>
            <a:off x="178250" y="1152450"/>
            <a:ext cx="2352675" cy="1219200"/>
          </a:xfrm>
          <a:prstGeom prst="rect">
            <a:avLst/>
          </a:prstGeom>
          <a:noFill/>
          <a:ln>
            <a:noFill/>
          </a:ln>
        </p:spPr>
      </p:pic>
      <p:sp>
        <p:nvSpPr>
          <p:cNvPr id="985" name="Google Shape;985;p123"/>
          <p:cNvSpPr/>
          <p:nvPr/>
        </p:nvSpPr>
        <p:spPr>
          <a:xfrm>
            <a:off x="723838" y="1706288"/>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23"/>
          <p:cNvSpPr/>
          <p:nvPr/>
        </p:nvSpPr>
        <p:spPr>
          <a:xfrm>
            <a:off x="571500" y="1168400"/>
            <a:ext cx="1269900" cy="2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Tourist ner</a:t>
            </a:r>
            <a:endParaRPr sz="10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4"/>
          <p:cNvSpPr txBox="1"/>
          <p:nvPr>
            <p:ph idx="1" type="subTitle"/>
          </p:nvPr>
        </p:nvSpPr>
        <p:spPr>
          <a:xfrm>
            <a:off x="178275" y="141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Faced</a:t>
            </a:r>
            <a:endParaRPr/>
          </a:p>
        </p:txBody>
      </p:sp>
      <p:sp>
        <p:nvSpPr>
          <p:cNvPr id="1002" name="Google Shape;1002;p124"/>
          <p:cNvSpPr txBox="1"/>
          <p:nvPr/>
        </p:nvSpPr>
        <p:spPr>
          <a:xfrm>
            <a:off x="5895625" y="3321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003" name="Google Shape;1003;p124"/>
          <p:cNvSpPr txBox="1"/>
          <p:nvPr/>
        </p:nvSpPr>
        <p:spPr>
          <a:xfrm>
            <a:off x="291125" y="960938"/>
            <a:ext cx="7860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To find ner annotated BIO format dataset related to tourism domain , was </a:t>
            </a:r>
            <a:r>
              <a:rPr lang="en-GB"/>
              <a:t>challenging</a:t>
            </a:r>
            <a:r>
              <a:rPr lang="en-GB"/>
              <a:t> to find the dataset related to bert format in csv format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Faced issue in the tokenization , training code for the latest version of transformers, tokeniser</a:t>
            </a:r>
            <a:endParaRPr/>
          </a:p>
          <a:p>
            <a:pPr indent="0" lvl="0" marL="0" rtl="0" algn="l">
              <a:spcBef>
                <a:spcPts val="0"/>
              </a:spcBef>
              <a:spcAft>
                <a:spcPts val="0"/>
              </a:spcAft>
              <a:buNone/>
            </a:pPr>
            <a:r>
              <a:t/>
            </a:r>
            <a:endParaRPr/>
          </a:p>
        </p:txBody>
      </p:sp>
      <p:sp>
        <p:nvSpPr>
          <p:cNvPr id="1004" name="Google Shape;1004;p124"/>
          <p:cNvSpPr txBox="1"/>
          <p:nvPr>
            <p:ph idx="1" type="subTitle"/>
          </p:nvPr>
        </p:nvSpPr>
        <p:spPr>
          <a:xfrm>
            <a:off x="178275" y="2948825"/>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enhancements</a:t>
            </a:r>
            <a:endParaRPr/>
          </a:p>
        </p:txBody>
      </p:sp>
      <p:sp>
        <p:nvSpPr>
          <p:cNvPr id="1005" name="Google Shape;1005;p124"/>
          <p:cNvSpPr txBox="1"/>
          <p:nvPr/>
        </p:nvSpPr>
        <p:spPr>
          <a:xfrm>
            <a:off x="291125" y="3837250"/>
            <a:ext cx="7860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In case of data availability, can explore tourism data related to hotels,shops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5"/>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1011" name="Google Shape;1011;p125"/>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Tourism</a:t>
            </a:r>
            <a:r>
              <a:rPr b="1" lang="en-GB"/>
              <a:t>-NER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Great location, beautiful surrounding atmosphere, great staff.</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1012" name="Google Shape;1012;p125"/>
          <p:cNvPicPr preferRelativeResize="0"/>
          <p:nvPr/>
        </p:nvPicPr>
        <p:blipFill>
          <a:blip r:embed="rId3">
            <a:alphaModFix/>
          </a:blip>
          <a:stretch>
            <a:fillRect/>
          </a:stretch>
        </p:blipFill>
        <p:spPr>
          <a:xfrm>
            <a:off x="633588" y="3101550"/>
            <a:ext cx="5838825" cy="11239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26"/>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1018" name="Google Shape;1018;p126"/>
          <p:cNvSpPr txBox="1"/>
          <p:nvPr>
            <p:ph idx="1" type="body"/>
          </p:nvPr>
        </p:nvSpPr>
        <p:spPr>
          <a:xfrm>
            <a:off x="165950" y="753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Tourism-NER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Everything about the hotel was exceptional. It was clean, stylish, roomy with excellent service in where we had dinner.</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1019" name="Google Shape;1019;p126"/>
          <p:cNvPicPr preferRelativeResize="0"/>
          <p:nvPr/>
        </p:nvPicPr>
        <p:blipFill>
          <a:blip r:embed="rId3">
            <a:alphaModFix/>
          </a:blip>
          <a:stretch>
            <a:fillRect/>
          </a:stretch>
        </p:blipFill>
        <p:spPr>
          <a:xfrm>
            <a:off x="389800" y="3097325"/>
            <a:ext cx="6229350" cy="14478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7"/>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1025" name="Google Shape;1025;p127"/>
          <p:cNvSpPr txBox="1"/>
          <p:nvPr>
            <p:ph idx="1" type="body"/>
          </p:nvPr>
        </p:nvSpPr>
        <p:spPr>
          <a:xfrm>
            <a:off x="165950" y="753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Tourism-NER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It needs to either have a buffet service or faster serving time. It also needs to reduce mistakes in taking orders.</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1026" name="Google Shape;1026;p127"/>
          <p:cNvPicPr preferRelativeResize="0"/>
          <p:nvPr/>
        </p:nvPicPr>
        <p:blipFill>
          <a:blip r:embed="rId3">
            <a:alphaModFix/>
          </a:blip>
          <a:stretch>
            <a:fillRect/>
          </a:stretch>
        </p:blipFill>
        <p:spPr>
          <a:xfrm>
            <a:off x="742400" y="3072175"/>
            <a:ext cx="6057900" cy="13525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28"/>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1032" name="Google Shape;1032;p128"/>
          <p:cNvSpPr txBox="1"/>
          <p:nvPr>
            <p:ph idx="1" type="body"/>
          </p:nvPr>
        </p:nvSpPr>
        <p:spPr>
          <a:xfrm>
            <a:off x="165950" y="753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Tourism-NER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This place is great! Atmosphere is chill and cool but the staff is also really friendly.</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1033" name="Google Shape;1033;p128"/>
          <p:cNvPicPr preferRelativeResize="0"/>
          <p:nvPr/>
        </p:nvPicPr>
        <p:blipFill>
          <a:blip r:embed="rId3">
            <a:alphaModFix/>
          </a:blip>
          <a:stretch>
            <a:fillRect/>
          </a:stretch>
        </p:blipFill>
        <p:spPr>
          <a:xfrm>
            <a:off x="699463" y="2816688"/>
            <a:ext cx="5876925" cy="13049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29"/>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1039" name="Google Shape;1039;p129"/>
          <p:cNvSpPr txBox="1"/>
          <p:nvPr>
            <p:ph idx="1" type="body"/>
          </p:nvPr>
        </p:nvSpPr>
        <p:spPr>
          <a:xfrm>
            <a:off x="165950" y="753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Tourism-NER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This is the original and authentic Indian restaurant I would like to say original flavour of Indian food service is five star</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1040" name="Google Shape;1040;p129"/>
          <p:cNvPicPr preferRelativeResize="0"/>
          <p:nvPr/>
        </p:nvPicPr>
        <p:blipFill>
          <a:blip r:embed="rId3">
            <a:alphaModFix/>
          </a:blip>
          <a:stretch>
            <a:fillRect/>
          </a:stretch>
        </p:blipFill>
        <p:spPr>
          <a:xfrm>
            <a:off x="433588" y="3077400"/>
            <a:ext cx="6238875" cy="13906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0"/>
          <p:cNvSpPr txBox="1"/>
          <p:nvPr>
            <p:ph type="title"/>
          </p:nvPr>
        </p:nvSpPr>
        <p:spPr>
          <a:xfrm>
            <a:off x="311700" y="19990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HR Domain- Resume NER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1"/>
          <p:cNvSpPr txBox="1"/>
          <p:nvPr>
            <p:ph type="title"/>
          </p:nvPr>
        </p:nvSpPr>
        <p:spPr>
          <a:xfrm>
            <a:off x="311700" y="38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a:t>
            </a:r>
            <a:endParaRPr/>
          </a:p>
        </p:txBody>
      </p:sp>
      <p:sp>
        <p:nvSpPr>
          <p:cNvPr id="1051" name="Google Shape;1051;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objective was to build a NER model to parse through a given resume and extract "hard skills" and "soft skills" information. We build custom training to fit the NER model and then test it on resumes sourced from the internet.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subTitle"/>
          </p:nvPr>
        </p:nvSpPr>
        <p:spPr>
          <a:xfrm>
            <a:off x="0" y="1330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Raleway"/>
                <a:ea typeface="Raleway"/>
                <a:cs typeface="Raleway"/>
                <a:sym typeface="Raleway"/>
              </a:rPr>
              <a:t>Why </a:t>
            </a:r>
            <a:r>
              <a:rPr lang="en-GB">
                <a:latin typeface="Raleway"/>
                <a:ea typeface="Raleway"/>
                <a:cs typeface="Raleway"/>
                <a:sym typeface="Raleway"/>
              </a:rPr>
              <a:t>biomedical-ner-all pre-trained model ?</a:t>
            </a:r>
            <a:r>
              <a:rPr lang="en-GB">
                <a:latin typeface="Raleway"/>
                <a:ea typeface="Raleway"/>
                <a:cs typeface="Raleway"/>
                <a:sym typeface="Raleway"/>
              </a:rPr>
              <a:t>  </a:t>
            </a:r>
            <a:endParaRPr>
              <a:latin typeface="Raleway"/>
              <a:ea typeface="Raleway"/>
              <a:cs typeface="Raleway"/>
              <a:sym typeface="Raleway"/>
            </a:endParaRPr>
          </a:p>
        </p:txBody>
      </p:sp>
      <p:sp>
        <p:nvSpPr>
          <p:cNvPr id="130" name="Google Shape;130;p24"/>
          <p:cNvSpPr txBox="1"/>
          <p:nvPr/>
        </p:nvSpPr>
        <p:spPr>
          <a:xfrm>
            <a:off x="663150" y="1197175"/>
            <a:ext cx="7194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aleway"/>
              <a:buChar char="➢"/>
            </a:pPr>
            <a:r>
              <a:rPr lang="en-GB" sz="1800">
                <a:solidFill>
                  <a:schemeClr val="dk1"/>
                </a:solidFill>
                <a:latin typeface="Raleway"/>
                <a:ea typeface="Raleway"/>
                <a:cs typeface="Raleway"/>
                <a:sym typeface="Raleway"/>
              </a:rPr>
              <a:t>In the state-of-the-art biomedicine works, there are usually a few named entities, such as diseases, genes, proteins, chemicals or species. </a:t>
            </a:r>
            <a:endParaRPr sz="18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800">
              <a:solidFill>
                <a:schemeClr val="dk1"/>
              </a:solidFill>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Char char="➢"/>
            </a:pPr>
            <a:r>
              <a:rPr lang="en-GB" sz="1800">
                <a:solidFill>
                  <a:schemeClr val="dk1"/>
                </a:solidFill>
                <a:latin typeface="Raleway"/>
                <a:ea typeface="Raleway"/>
                <a:cs typeface="Raleway"/>
                <a:sym typeface="Raleway"/>
              </a:rPr>
              <a:t>However, this model provide clinical, non-clinical (demographics), and epidemiological named entities related to infectious diseases and the events</a:t>
            </a:r>
            <a:endParaRPr sz="1800">
              <a:solidFill>
                <a:schemeClr val="dk1"/>
              </a:solidFill>
              <a:latin typeface="Raleway"/>
              <a:ea typeface="Raleway"/>
              <a:cs typeface="Raleway"/>
              <a:sym typeface="Raleway"/>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2"/>
          <p:cNvSpPr txBox="1"/>
          <p:nvPr>
            <p:ph type="title"/>
          </p:nvPr>
        </p:nvSpPr>
        <p:spPr>
          <a:xfrm>
            <a:off x="226775" y="15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Development Flow Diagram - Fine-Tuned Model</a:t>
            </a:r>
            <a:endParaRPr/>
          </a:p>
          <a:p>
            <a:pPr indent="0" lvl="0" marL="0" rtl="0" algn="l">
              <a:spcBef>
                <a:spcPts val="0"/>
              </a:spcBef>
              <a:spcAft>
                <a:spcPts val="0"/>
              </a:spcAft>
              <a:buNone/>
            </a:pPr>
            <a:r>
              <a:t/>
            </a:r>
            <a:endParaRPr/>
          </a:p>
        </p:txBody>
      </p:sp>
      <p:pic>
        <p:nvPicPr>
          <p:cNvPr id="1057" name="Google Shape;1057;p132"/>
          <p:cNvPicPr preferRelativeResize="0"/>
          <p:nvPr/>
        </p:nvPicPr>
        <p:blipFill>
          <a:blip r:embed="rId3">
            <a:alphaModFix/>
          </a:blip>
          <a:stretch>
            <a:fillRect/>
          </a:stretch>
        </p:blipFill>
        <p:spPr>
          <a:xfrm>
            <a:off x="419275" y="1255025"/>
            <a:ext cx="1036425" cy="1036425"/>
          </a:xfrm>
          <a:prstGeom prst="rect">
            <a:avLst/>
          </a:prstGeom>
          <a:noFill/>
          <a:ln>
            <a:noFill/>
          </a:ln>
        </p:spPr>
      </p:pic>
      <p:sp>
        <p:nvSpPr>
          <p:cNvPr id="1058" name="Google Shape;1058;p132"/>
          <p:cNvSpPr txBox="1"/>
          <p:nvPr/>
        </p:nvSpPr>
        <p:spPr>
          <a:xfrm>
            <a:off x="274487" y="2294700"/>
            <a:ext cx="1326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Resume Annotated Data</a:t>
            </a:r>
            <a:endParaRPr sz="1200">
              <a:solidFill>
                <a:srgbClr val="0000FF"/>
              </a:solidFill>
            </a:endParaRPr>
          </a:p>
        </p:txBody>
      </p:sp>
      <p:cxnSp>
        <p:nvCxnSpPr>
          <p:cNvPr id="1059" name="Google Shape;1059;p132"/>
          <p:cNvCxnSpPr>
            <a:stCxn id="1057" idx="3"/>
          </p:cNvCxnSpPr>
          <p:nvPr/>
        </p:nvCxnSpPr>
        <p:spPr>
          <a:xfrm flipH="1" rot="10800000">
            <a:off x="1455700" y="1771137"/>
            <a:ext cx="897600" cy="2100"/>
          </a:xfrm>
          <a:prstGeom prst="straightConnector1">
            <a:avLst/>
          </a:prstGeom>
          <a:noFill/>
          <a:ln cap="flat" cmpd="sng" w="9525">
            <a:solidFill>
              <a:schemeClr val="dk2"/>
            </a:solidFill>
            <a:prstDash val="solid"/>
            <a:round/>
            <a:headEnd len="med" w="med" type="none"/>
            <a:tailEnd len="med" w="med" type="triangle"/>
          </a:ln>
        </p:spPr>
      </p:cxnSp>
      <p:pic>
        <p:nvPicPr>
          <p:cNvPr id="1060" name="Google Shape;1060;p132"/>
          <p:cNvPicPr preferRelativeResize="0"/>
          <p:nvPr/>
        </p:nvPicPr>
        <p:blipFill>
          <a:blip r:embed="rId4">
            <a:alphaModFix/>
          </a:blip>
          <a:stretch>
            <a:fillRect/>
          </a:stretch>
        </p:blipFill>
        <p:spPr>
          <a:xfrm>
            <a:off x="2529950" y="1255025"/>
            <a:ext cx="897600" cy="897600"/>
          </a:xfrm>
          <a:prstGeom prst="rect">
            <a:avLst/>
          </a:prstGeom>
          <a:noFill/>
          <a:ln>
            <a:noFill/>
          </a:ln>
        </p:spPr>
      </p:pic>
      <p:sp>
        <p:nvSpPr>
          <p:cNvPr id="1061" name="Google Shape;1061;p132"/>
          <p:cNvSpPr txBox="1"/>
          <p:nvPr/>
        </p:nvSpPr>
        <p:spPr>
          <a:xfrm>
            <a:off x="2353312" y="2362175"/>
            <a:ext cx="1326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Data Pre-processing</a:t>
            </a:r>
            <a:endParaRPr sz="1200">
              <a:solidFill>
                <a:srgbClr val="0000FF"/>
              </a:solidFill>
            </a:endParaRPr>
          </a:p>
        </p:txBody>
      </p:sp>
      <p:sp>
        <p:nvSpPr>
          <p:cNvPr id="1062" name="Google Shape;1062;p132"/>
          <p:cNvSpPr/>
          <p:nvPr/>
        </p:nvSpPr>
        <p:spPr>
          <a:xfrm>
            <a:off x="4270075" y="1397025"/>
            <a:ext cx="958500" cy="3762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text</a:t>
            </a:r>
            <a:endParaRPr/>
          </a:p>
        </p:txBody>
      </p:sp>
      <p:sp>
        <p:nvSpPr>
          <p:cNvPr id="1063" name="Google Shape;1063;p132"/>
          <p:cNvSpPr/>
          <p:nvPr/>
        </p:nvSpPr>
        <p:spPr>
          <a:xfrm>
            <a:off x="4270075" y="1773225"/>
            <a:ext cx="958500" cy="3762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label</a:t>
            </a:r>
            <a:endParaRPr/>
          </a:p>
        </p:txBody>
      </p:sp>
      <p:cxnSp>
        <p:nvCxnSpPr>
          <p:cNvPr id="1064" name="Google Shape;1064;p132"/>
          <p:cNvCxnSpPr/>
          <p:nvPr/>
        </p:nvCxnSpPr>
        <p:spPr>
          <a:xfrm>
            <a:off x="3488400" y="1704887"/>
            <a:ext cx="660300" cy="5700"/>
          </a:xfrm>
          <a:prstGeom prst="straightConnector1">
            <a:avLst/>
          </a:prstGeom>
          <a:noFill/>
          <a:ln cap="flat" cmpd="sng" w="9525">
            <a:solidFill>
              <a:schemeClr val="dk2"/>
            </a:solidFill>
            <a:prstDash val="solid"/>
            <a:round/>
            <a:headEnd len="med" w="med" type="none"/>
            <a:tailEnd len="med" w="med" type="triangle"/>
          </a:ln>
        </p:spPr>
      </p:cxnSp>
      <p:sp>
        <p:nvSpPr>
          <p:cNvPr id="1065" name="Google Shape;1065;p132"/>
          <p:cNvSpPr txBox="1"/>
          <p:nvPr/>
        </p:nvSpPr>
        <p:spPr>
          <a:xfrm>
            <a:off x="4025687" y="81812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Processed Data</a:t>
            </a:r>
            <a:endParaRPr sz="1200">
              <a:solidFill>
                <a:srgbClr val="0000FF"/>
              </a:solidFill>
            </a:endParaRPr>
          </a:p>
        </p:txBody>
      </p:sp>
      <p:cxnSp>
        <p:nvCxnSpPr>
          <p:cNvPr id="1066" name="Google Shape;1066;p132"/>
          <p:cNvCxnSpPr/>
          <p:nvPr/>
        </p:nvCxnSpPr>
        <p:spPr>
          <a:xfrm>
            <a:off x="5412325" y="1704887"/>
            <a:ext cx="660300" cy="5700"/>
          </a:xfrm>
          <a:prstGeom prst="straightConnector1">
            <a:avLst/>
          </a:prstGeom>
          <a:noFill/>
          <a:ln cap="flat" cmpd="sng" w="9525">
            <a:solidFill>
              <a:schemeClr val="dk2"/>
            </a:solidFill>
            <a:prstDash val="solid"/>
            <a:round/>
            <a:headEnd len="med" w="med" type="none"/>
            <a:tailEnd len="med" w="med" type="triangle"/>
          </a:ln>
        </p:spPr>
      </p:cxnSp>
      <p:sp>
        <p:nvSpPr>
          <p:cNvPr id="1067" name="Google Shape;1067;p132"/>
          <p:cNvSpPr/>
          <p:nvPr/>
        </p:nvSpPr>
        <p:spPr>
          <a:xfrm>
            <a:off x="6181400" y="1120100"/>
            <a:ext cx="2079750" cy="1242075"/>
          </a:xfrm>
          <a:prstGeom prst="flowChartDecision">
            <a:avLst/>
          </a:prstGeom>
          <a:solidFill>
            <a:srgbClr val="00FF00"/>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t>GRADIENT</a:t>
            </a:r>
            <a:endParaRPr b="1" sz="1000"/>
          </a:p>
        </p:txBody>
      </p:sp>
      <p:cxnSp>
        <p:nvCxnSpPr>
          <p:cNvPr id="1068" name="Google Shape;1068;p132"/>
          <p:cNvCxnSpPr>
            <a:stCxn id="1067" idx="2"/>
          </p:cNvCxnSpPr>
          <p:nvPr/>
        </p:nvCxnSpPr>
        <p:spPr>
          <a:xfrm flipH="1">
            <a:off x="7217975" y="2362175"/>
            <a:ext cx="3300" cy="525000"/>
          </a:xfrm>
          <a:prstGeom prst="straightConnector1">
            <a:avLst/>
          </a:prstGeom>
          <a:noFill/>
          <a:ln cap="flat" cmpd="sng" w="9525">
            <a:solidFill>
              <a:schemeClr val="dk2"/>
            </a:solidFill>
            <a:prstDash val="solid"/>
            <a:round/>
            <a:headEnd len="med" w="med" type="none"/>
            <a:tailEnd len="med" w="med" type="triangle"/>
          </a:ln>
        </p:spPr>
      </p:cxnSp>
      <p:sp>
        <p:nvSpPr>
          <p:cNvPr id="1069" name="Google Shape;1069;p132"/>
          <p:cNvSpPr/>
          <p:nvPr/>
        </p:nvSpPr>
        <p:spPr>
          <a:xfrm>
            <a:off x="6359975" y="2916275"/>
            <a:ext cx="1722600" cy="5541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Model</a:t>
            </a:r>
            <a:endParaRPr/>
          </a:p>
        </p:txBody>
      </p:sp>
      <p:cxnSp>
        <p:nvCxnSpPr>
          <p:cNvPr id="1070" name="Google Shape;1070;p132"/>
          <p:cNvCxnSpPr>
            <a:endCxn id="1071" idx="2"/>
          </p:cNvCxnSpPr>
          <p:nvPr/>
        </p:nvCxnSpPr>
        <p:spPr>
          <a:xfrm rot="10800000">
            <a:off x="4749325" y="2525625"/>
            <a:ext cx="1610700" cy="736500"/>
          </a:xfrm>
          <a:prstGeom prst="bentConnector2">
            <a:avLst/>
          </a:prstGeom>
          <a:noFill/>
          <a:ln cap="flat" cmpd="sng" w="9525">
            <a:solidFill>
              <a:schemeClr val="dk2"/>
            </a:solidFill>
            <a:prstDash val="dash"/>
            <a:round/>
            <a:headEnd len="med" w="med" type="none"/>
            <a:tailEnd len="med" w="med" type="triangle"/>
          </a:ln>
        </p:spPr>
      </p:cxnSp>
      <p:sp>
        <p:nvSpPr>
          <p:cNvPr id="1071" name="Google Shape;1071;p132"/>
          <p:cNvSpPr/>
          <p:nvPr/>
        </p:nvSpPr>
        <p:spPr>
          <a:xfrm>
            <a:off x="4270075" y="2149425"/>
            <a:ext cx="958500" cy="376200"/>
          </a:xfrm>
          <a:prstGeom prst="roundRect">
            <a:avLst>
              <a:gd fmla="val 16667" name="adj"/>
            </a:avLst>
          </a:prstGeom>
          <a:solidFill>
            <a:schemeClr val="lt2"/>
          </a:solidFill>
          <a:ln cap="flat" cmpd="sng" w="19050">
            <a:solidFill>
              <a:srgbClr val="99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label</a:t>
            </a:r>
            <a:endParaRPr/>
          </a:p>
        </p:txBody>
      </p:sp>
      <p:sp>
        <p:nvSpPr>
          <p:cNvPr id="1072" name="Google Shape;1072;p132"/>
          <p:cNvSpPr txBox="1"/>
          <p:nvPr/>
        </p:nvSpPr>
        <p:spPr>
          <a:xfrm>
            <a:off x="4891687" y="290182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Predict</a:t>
            </a:r>
            <a:endParaRPr sz="1200">
              <a:solidFill>
                <a:srgbClr val="0000FF"/>
              </a:solidFill>
            </a:endParaRPr>
          </a:p>
        </p:txBody>
      </p:sp>
      <p:cxnSp>
        <p:nvCxnSpPr>
          <p:cNvPr id="1073" name="Google Shape;1073;p132"/>
          <p:cNvCxnSpPr>
            <a:stCxn id="1069" idx="2"/>
          </p:cNvCxnSpPr>
          <p:nvPr/>
        </p:nvCxnSpPr>
        <p:spPr>
          <a:xfrm>
            <a:off x="7221275" y="3470375"/>
            <a:ext cx="8700" cy="383400"/>
          </a:xfrm>
          <a:prstGeom prst="straightConnector1">
            <a:avLst/>
          </a:prstGeom>
          <a:noFill/>
          <a:ln cap="flat" cmpd="sng" w="9525">
            <a:solidFill>
              <a:schemeClr val="dk2"/>
            </a:solidFill>
            <a:prstDash val="solid"/>
            <a:round/>
            <a:headEnd len="med" w="med" type="none"/>
            <a:tailEnd len="med" w="med" type="triangle"/>
          </a:ln>
        </p:spPr>
      </p:cxnSp>
      <p:sp>
        <p:nvSpPr>
          <p:cNvPr id="1074" name="Google Shape;1074;p132"/>
          <p:cNvSpPr txBox="1"/>
          <p:nvPr/>
        </p:nvSpPr>
        <p:spPr>
          <a:xfrm>
            <a:off x="6558287" y="385377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rgbClr val="0000FF"/>
                </a:solidFill>
              </a:rPr>
              <a:t>SAVE</a:t>
            </a:r>
            <a:endParaRPr b="1" sz="1200">
              <a:solidFill>
                <a:srgbClr val="0000FF"/>
              </a:solidFill>
            </a:endParaRPr>
          </a:p>
        </p:txBody>
      </p:sp>
      <p:sp>
        <p:nvSpPr>
          <p:cNvPr id="1075" name="Google Shape;1075;p132"/>
          <p:cNvSpPr/>
          <p:nvPr/>
        </p:nvSpPr>
        <p:spPr>
          <a:xfrm>
            <a:off x="6507725" y="4436975"/>
            <a:ext cx="1423800" cy="4614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Updated Model</a:t>
            </a:r>
            <a:endParaRPr/>
          </a:p>
        </p:txBody>
      </p:sp>
      <p:cxnSp>
        <p:nvCxnSpPr>
          <p:cNvPr id="1076" name="Google Shape;1076;p132"/>
          <p:cNvCxnSpPr>
            <a:stCxn id="1074" idx="2"/>
          </p:cNvCxnSpPr>
          <p:nvPr/>
        </p:nvCxnSpPr>
        <p:spPr>
          <a:xfrm>
            <a:off x="7221287" y="4223075"/>
            <a:ext cx="8700" cy="18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3"/>
          <p:cNvSpPr txBox="1"/>
          <p:nvPr>
            <p:ph type="title"/>
          </p:nvPr>
        </p:nvSpPr>
        <p:spPr>
          <a:xfrm>
            <a:off x="0" y="0"/>
            <a:ext cx="152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a:t>
            </a:r>
            <a:endParaRPr/>
          </a:p>
        </p:txBody>
      </p:sp>
      <p:sp>
        <p:nvSpPr>
          <p:cNvPr id="1082" name="Google Shape;1082;p133"/>
          <p:cNvSpPr txBox="1"/>
          <p:nvPr/>
        </p:nvSpPr>
        <p:spPr>
          <a:xfrm>
            <a:off x="48525" y="4233700"/>
            <a:ext cx="840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The above dataset consisting of 220 annotated resumes can be found [here](https://dataturks.com/projects/abhishek.narayanan/Entity Recognition in Resumes). We train the model with 200 resume data and test it on 20 resume data.</a:t>
            </a:r>
            <a:endParaRPr sz="1200"/>
          </a:p>
        </p:txBody>
      </p:sp>
      <p:pic>
        <p:nvPicPr>
          <p:cNvPr id="1083" name="Google Shape;1083;p133"/>
          <p:cNvPicPr preferRelativeResize="0"/>
          <p:nvPr/>
        </p:nvPicPr>
        <p:blipFill>
          <a:blip r:embed="rId3">
            <a:alphaModFix/>
          </a:blip>
          <a:stretch>
            <a:fillRect/>
          </a:stretch>
        </p:blipFill>
        <p:spPr>
          <a:xfrm>
            <a:off x="2813951" y="87075"/>
            <a:ext cx="3516076" cy="403745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4"/>
          <p:cNvSpPr txBox="1"/>
          <p:nvPr>
            <p:ph idx="1" type="subTitle"/>
          </p:nvPr>
        </p:nvSpPr>
        <p:spPr>
          <a:xfrm>
            <a:off x="311700" y="1779150"/>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Code Modules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5"/>
          <p:cNvSpPr txBox="1"/>
          <p:nvPr>
            <p:ph idx="1" type="subTitle"/>
          </p:nvPr>
        </p:nvSpPr>
        <p:spPr>
          <a:xfrm>
            <a:off x="214650" y="165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Code Review</a:t>
            </a:r>
            <a:endParaRPr/>
          </a:p>
        </p:txBody>
      </p:sp>
      <p:sp>
        <p:nvSpPr>
          <p:cNvPr id="1094" name="Google Shape;1094;p135"/>
          <p:cNvSpPr txBox="1"/>
          <p:nvPr/>
        </p:nvSpPr>
        <p:spPr>
          <a:xfrm>
            <a:off x="214650" y="2571738"/>
            <a:ext cx="7173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Achievements/completed tasks</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Char char="-"/>
            </a:pPr>
            <a:r>
              <a:rPr lang="en-GB"/>
              <a:t>Custom Training </a:t>
            </a:r>
            <a:endParaRPr/>
          </a:p>
          <a:p>
            <a:pPr indent="-317500" lvl="0" marL="457200" rtl="0" algn="l">
              <a:spcBef>
                <a:spcPts val="0"/>
              </a:spcBef>
              <a:spcAft>
                <a:spcPts val="0"/>
              </a:spcAft>
              <a:buSzPts val="1400"/>
              <a:buChar char="-"/>
            </a:pPr>
            <a:r>
              <a:rPr lang="en-GB"/>
              <a:t>Prediction</a:t>
            </a:r>
            <a:endParaRPr/>
          </a:p>
          <a:p>
            <a:pPr indent="-317500" lvl="0" marL="457200" rtl="0" algn="l">
              <a:spcBef>
                <a:spcPts val="0"/>
              </a:spcBef>
              <a:spcAft>
                <a:spcPts val="0"/>
              </a:spcAft>
              <a:buSzPts val="1400"/>
              <a:buChar char="-"/>
            </a:pPr>
            <a:r>
              <a:rPr lang="en-GB"/>
              <a:t>UI interface</a:t>
            </a:r>
            <a:endParaRPr/>
          </a:p>
        </p:txBody>
      </p:sp>
      <p:sp>
        <p:nvSpPr>
          <p:cNvPr id="1095" name="Google Shape;1095;p135"/>
          <p:cNvSpPr txBox="1"/>
          <p:nvPr/>
        </p:nvSpPr>
        <p:spPr>
          <a:xfrm>
            <a:off x="214650" y="752125"/>
            <a:ext cx="8358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Code Module</a:t>
            </a:r>
            <a:endParaRPr b="1"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Annotated json resume dataset</a:t>
            </a:r>
            <a:endParaRPr/>
          </a:p>
          <a:p>
            <a:pPr indent="-317500" lvl="0" marL="457200" rtl="0" algn="l">
              <a:spcBef>
                <a:spcPts val="0"/>
              </a:spcBef>
              <a:spcAft>
                <a:spcPts val="0"/>
              </a:spcAft>
              <a:buSzPts val="1400"/>
              <a:buChar char="-"/>
            </a:pPr>
            <a:r>
              <a:rPr lang="en-GB"/>
              <a:t>Training Module</a:t>
            </a:r>
            <a:endParaRPr/>
          </a:p>
          <a:p>
            <a:pPr indent="-317500" lvl="0" marL="457200" rtl="0" algn="l">
              <a:spcBef>
                <a:spcPts val="0"/>
              </a:spcBef>
              <a:spcAft>
                <a:spcPts val="0"/>
              </a:spcAft>
              <a:buSzPts val="1400"/>
              <a:buChar char="-"/>
            </a:pPr>
            <a:r>
              <a:rPr lang="en-GB"/>
              <a:t>Prediction Module</a:t>
            </a:r>
            <a:endParaRPr/>
          </a:p>
          <a:p>
            <a:pPr indent="-317500" lvl="0" marL="457200" rtl="0" algn="l">
              <a:spcBef>
                <a:spcPts val="0"/>
              </a:spcBef>
              <a:spcAft>
                <a:spcPts val="0"/>
              </a:spcAft>
              <a:buSzPts val="1400"/>
              <a:buChar char="-"/>
            </a:pPr>
            <a:r>
              <a:rPr lang="en-GB"/>
              <a:t>UI interface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6"/>
          <p:cNvSpPr txBox="1"/>
          <p:nvPr>
            <p:ph idx="1" type="subTitle"/>
          </p:nvPr>
        </p:nvSpPr>
        <p:spPr>
          <a:xfrm>
            <a:off x="117600" y="274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Steps to Train spacy-transformer model</a:t>
            </a:r>
            <a:endParaRPr/>
          </a:p>
        </p:txBody>
      </p:sp>
      <p:sp>
        <p:nvSpPr>
          <p:cNvPr id="1101" name="Google Shape;1101;p136"/>
          <p:cNvSpPr txBox="1"/>
          <p:nvPr/>
        </p:nvSpPr>
        <p:spPr>
          <a:xfrm>
            <a:off x="408750" y="1232700"/>
            <a:ext cx="81192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Setup. Install pip packages. Import libraries. Resources.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Python 3.10 ,transformers==4.3.0, </a:t>
            </a:r>
            <a:r>
              <a:rPr lang="en-GB" sz="1800"/>
              <a:t>spacy-3.5.3</a:t>
            </a:r>
            <a:r>
              <a:rPr lang="en-GB" sz="1800"/>
              <a:t> , seqeval-1.2.2</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Load and preprocess the dataset. Get the dataset from datadrunks annotated Datasets. Preprocess the data.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Build, train and export the model. Build the model. Restore the weights..</a:t>
            </a:r>
            <a:endParaRPr sz="18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7"/>
          <p:cNvSpPr txBox="1"/>
          <p:nvPr/>
        </p:nvSpPr>
        <p:spPr>
          <a:xfrm>
            <a:off x="0" y="0"/>
            <a:ext cx="692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General information on tool used for annotation </a:t>
            </a:r>
            <a:endParaRPr sz="1600">
              <a:solidFill>
                <a:srgbClr val="741B47"/>
              </a:solidFill>
              <a:latin typeface="Raleway"/>
              <a:ea typeface="Raleway"/>
              <a:cs typeface="Raleway"/>
              <a:sym typeface="Raleway"/>
            </a:endParaRPr>
          </a:p>
        </p:txBody>
      </p:sp>
      <p:pic>
        <p:nvPicPr>
          <p:cNvPr id="1107" name="Google Shape;1107;p137"/>
          <p:cNvPicPr preferRelativeResize="0"/>
          <p:nvPr/>
        </p:nvPicPr>
        <p:blipFill>
          <a:blip r:embed="rId3">
            <a:alphaModFix/>
          </a:blip>
          <a:stretch>
            <a:fillRect/>
          </a:stretch>
        </p:blipFill>
        <p:spPr>
          <a:xfrm>
            <a:off x="48213" y="1539300"/>
            <a:ext cx="8170074" cy="1612175"/>
          </a:xfrm>
          <a:prstGeom prst="rect">
            <a:avLst/>
          </a:prstGeom>
          <a:noFill/>
          <a:ln>
            <a:noFill/>
          </a:ln>
        </p:spPr>
      </p:pic>
      <p:sp>
        <p:nvSpPr>
          <p:cNvPr id="1108" name="Google Shape;1108;p137"/>
          <p:cNvSpPr txBox="1"/>
          <p:nvPr/>
        </p:nvSpPr>
        <p:spPr>
          <a:xfrm>
            <a:off x="0" y="1108200"/>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Resume json dataset</a:t>
            </a:r>
            <a:endParaRPr/>
          </a:p>
        </p:txBody>
      </p:sp>
      <p:sp>
        <p:nvSpPr>
          <p:cNvPr id="1109" name="Google Shape;1109;p137"/>
          <p:cNvSpPr txBox="1"/>
          <p:nvPr/>
        </p:nvSpPr>
        <p:spPr>
          <a:xfrm>
            <a:off x="222650" y="431100"/>
            <a:ext cx="772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Manually annotated data with the tool named NER Annotator for spacy,prodigy, etc…</a:t>
            </a:r>
            <a:endParaRPr sz="1600"/>
          </a:p>
        </p:txBody>
      </p:sp>
      <p:sp>
        <p:nvSpPr>
          <p:cNvPr id="1110" name="Google Shape;1110;p137"/>
          <p:cNvSpPr txBox="1"/>
          <p:nvPr/>
        </p:nvSpPr>
        <p:spPr>
          <a:xfrm>
            <a:off x="0" y="3248225"/>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List of labels considered for annotation </a:t>
            </a:r>
            <a:endParaRPr/>
          </a:p>
        </p:txBody>
      </p:sp>
      <p:sp>
        <p:nvSpPr>
          <p:cNvPr id="1111" name="Google Shape;1111;p137"/>
          <p:cNvSpPr txBox="1"/>
          <p:nvPr/>
        </p:nvSpPr>
        <p:spPr>
          <a:xfrm>
            <a:off x="137000" y="3679325"/>
            <a:ext cx="835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0: 'Awards', 1: 'Name', 2: 'Degree', 3: 'Skills', 4: 'College Name', 5: 'Email Address', 6: 'Designation', 7: 'Companies worked at', 8.’LANGUAGE’, 9: 'Graduation Year', 10: 'Years of Experience', 11: 'Location',12:’Certificate’,13:’Worked As’</a:t>
            </a:r>
            <a:endParaRPr b="1">
              <a:solidFill>
                <a:schemeClr val="dk1"/>
              </a:solidFill>
            </a:endParaRPr>
          </a:p>
          <a:p>
            <a:pPr indent="0" lvl="0" marL="0" rtl="0" algn="l">
              <a:spcBef>
                <a:spcPts val="0"/>
              </a:spcBef>
              <a:spcAft>
                <a:spcPts val="0"/>
              </a:spcAft>
              <a:buNone/>
            </a:pPr>
            <a:r>
              <a:rPr b="1" lang="en-GB">
                <a:solidFill>
                  <a:schemeClr val="dk1"/>
                </a:solidFill>
              </a:rPr>
              <a:t>14:’University’, 15:’LINKEDNIN LINK’, 16:CONTACT’</a:t>
            </a:r>
            <a:endParaRPr b="1">
              <a:solidFill>
                <a:schemeClr val="dk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8"/>
          <p:cNvSpPr txBox="1"/>
          <p:nvPr/>
        </p:nvSpPr>
        <p:spPr>
          <a:xfrm>
            <a:off x="36375" y="78750"/>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Check for the total number annotated json data and entities annotated</a:t>
            </a:r>
            <a:endParaRPr/>
          </a:p>
        </p:txBody>
      </p:sp>
      <p:pic>
        <p:nvPicPr>
          <p:cNvPr id="1117" name="Google Shape;1117;p138"/>
          <p:cNvPicPr preferRelativeResize="0"/>
          <p:nvPr/>
        </p:nvPicPr>
        <p:blipFill>
          <a:blip r:embed="rId3">
            <a:alphaModFix/>
          </a:blip>
          <a:stretch>
            <a:fillRect/>
          </a:stretch>
        </p:blipFill>
        <p:spPr>
          <a:xfrm>
            <a:off x="293550" y="509850"/>
            <a:ext cx="7396460" cy="929850"/>
          </a:xfrm>
          <a:prstGeom prst="rect">
            <a:avLst/>
          </a:prstGeom>
          <a:noFill/>
          <a:ln cap="flat" cmpd="sng" w="9525">
            <a:solidFill>
              <a:srgbClr val="9900FF"/>
            </a:solidFill>
            <a:prstDash val="solid"/>
            <a:round/>
            <a:headEnd len="sm" w="sm" type="none"/>
            <a:tailEnd len="sm" w="sm" type="none"/>
          </a:ln>
        </p:spPr>
      </p:pic>
      <p:sp>
        <p:nvSpPr>
          <p:cNvPr id="1118" name="Google Shape;1118;p138"/>
          <p:cNvSpPr/>
          <p:nvPr/>
        </p:nvSpPr>
        <p:spPr>
          <a:xfrm>
            <a:off x="5219700" y="1008600"/>
            <a:ext cx="2829000" cy="4311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Code to read the data and find the length</a:t>
            </a:r>
            <a:endParaRPr/>
          </a:p>
        </p:txBody>
      </p:sp>
      <p:cxnSp>
        <p:nvCxnSpPr>
          <p:cNvPr id="1119" name="Google Shape;1119;p138"/>
          <p:cNvCxnSpPr>
            <a:stCxn id="1117" idx="2"/>
            <a:endCxn id="1118" idx="1"/>
          </p:cNvCxnSpPr>
          <p:nvPr/>
        </p:nvCxnSpPr>
        <p:spPr>
          <a:xfrm flipH="1" rot="10800000">
            <a:off x="3991780" y="1224300"/>
            <a:ext cx="1227900" cy="2154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138"/>
          <p:cNvSpPr txBox="1"/>
          <p:nvPr/>
        </p:nvSpPr>
        <p:spPr>
          <a:xfrm>
            <a:off x="36375" y="2167225"/>
            <a:ext cx="8664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From the downloaded based config file from the spacy , generated the config </a:t>
            </a:r>
            <a:r>
              <a:rPr lang="en-GB" sz="1600">
                <a:solidFill>
                  <a:srgbClr val="741B47"/>
                </a:solidFill>
                <a:latin typeface="Raleway"/>
                <a:ea typeface="Raleway"/>
                <a:cs typeface="Raleway"/>
                <a:sym typeface="Raleway"/>
              </a:rPr>
              <a:t>file</a:t>
            </a:r>
            <a:r>
              <a:rPr lang="en-GB" sz="1600">
                <a:solidFill>
                  <a:srgbClr val="741B47"/>
                </a:solidFill>
                <a:latin typeface="Raleway"/>
                <a:ea typeface="Raleway"/>
                <a:cs typeface="Raleway"/>
                <a:sym typeface="Raleway"/>
              </a:rPr>
              <a:t> with the below commands </a:t>
            </a:r>
            <a:endParaRPr/>
          </a:p>
        </p:txBody>
      </p:sp>
      <p:sp>
        <p:nvSpPr>
          <p:cNvPr id="1121" name="Google Shape;1121;p138"/>
          <p:cNvSpPr txBox="1"/>
          <p:nvPr/>
        </p:nvSpPr>
        <p:spPr>
          <a:xfrm>
            <a:off x="126575" y="3300375"/>
            <a:ext cx="8958300" cy="985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a:solidFill>
                  <a:srgbClr val="0000FF"/>
                </a:solidFill>
                <a:highlight>
                  <a:srgbClr val="F7F7F7"/>
                </a:highlight>
                <a:latin typeface="Courier New"/>
                <a:ea typeface="Courier New"/>
                <a:cs typeface="Courier New"/>
                <a:sym typeface="Courier New"/>
              </a:rPr>
              <a:t>!</a:t>
            </a:r>
            <a:r>
              <a:rPr lang="en-GB">
                <a:solidFill>
                  <a:schemeClr val="dk1"/>
                </a:solidFill>
                <a:highlight>
                  <a:srgbClr val="F7F7F7"/>
                </a:highlight>
                <a:latin typeface="Courier New"/>
                <a:ea typeface="Courier New"/>
                <a:cs typeface="Courier New"/>
                <a:sym typeface="Courier New"/>
              </a:rPr>
              <a:t>python -m spacy init fill-config /content/drive/MyDrive/Spacy_Resume/config/base_config.cfg /content/drive/MyDrive/Spacy_Resume/config/config.cfg</a:t>
            </a:r>
            <a:endParaRPr>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39"/>
          <p:cNvSpPr txBox="1"/>
          <p:nvPr/>
        </p:nvSpPr>
        <p:spPr>
          <a:xfrm>
            <a:off x="36375" y="78750"/>
            <a:ext cx="826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Changed the training </a:t>
            </a:r>
            <a:r>
              <a:rPr lang="en-GB" sz="1600">
                <a:solidFill>
                  <a:srgbClr val="741B47"/>
                </a:solidFill>
                <a:latin typeface="Raleway"/>
                <a:ea typeface="Raleway"/>
                <a:cs typeface="Raleway"/>
                <a:sym typeface="Raleway"/>
              </a:rPr>
              <a:t>steps in the config file by keeping other parameters as same</a:t>
            </a:r>
            <a:r>
              <a:rPr lang="en-GB" sz="1600">
                <a:solidFill>
                  <a:srgbClr val="741B47"/>
                </a:solidFill>
                <a:latin typeface="Raleway"/>
                <a:ea typeface="Raleway"/>
                <a:cs typeface="Raleway"/>
                <a:sym typeface="Raleway"/>
              </a:rPr>
              <a:t> </a:t>
            </a:r>
            <a:endParaRPr/>
          </a:p>
        </p:txBody>
      </p:sp>
      <p:pic>
        <p:nvPicPr>
          <p:cNvPr id="1127" name="Google Shape;1127;p139"/>
          <p:cNvPicPr preferRelativeResize="0"/>
          <p:nvPr/>
        </p:nvPicPr>
        <p:blipFill>
          <a:blip r:embed="rId3">
            <a:alphaModFix/>
          </a:blip>
          <a:stretch>
            <a:fillRect/>
          </a:stretch>
        </p:blipFill>
        <p:spPr>
          <a:xfrm>
            <a:off x="242838" y="1066800"/>
            <a:ext cx="3571875" cy="3009900"/>
          </a:xfrm>
          <a:prstGeom prst="rect">
            <a:avLst/>
          </a:prstGeom>
          <a:noFill/>
          <a:ln cap="flat" cmpd="sng" w="19050">
            <a:solidFill>
              <a:srgbClr val="0000FF"/>
            </a:solidFill>
            <a:prstDash val="solid"/>
            <a:round/>
            <a:headEnd len="sm" w="sm" type="none"/>
            <a:tailEnd len="sm" w="sm" type="none"/>
          </a:ln>
        </p:spPr>
      </p:pic>
      <p:sp>
        <p:nvSpPr>
          <p:cNvPr id="1128" name="Google Shape;1128;p139"/>
          <p:cNvSpPr txBox="1"/>
          <p:nvPr/>
        </p:nvSpPr>
        <p:spPr>
          <a:xfrm>
            <a:off x="4186225" y="1020900"/>
            <a:ext cx="4543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Changed the max steps to 200 instead of 20000 iteration and evaluation to 100, which will evaluate the model after 100 iteration</a:t>
            </a:r>
            <a:endParaRPr/>
          </a:p>
        </p:txBody>
      </p:sp>
      <p:cxnSp>
        <p:nvCxnSpPr>
          <p:cNvPr id="1129" name="Google Shape;1129;p139"/>
          <p:cNvCxnSpPr>
            <a:stCxn id="1127" idx="3"/>
            <a:endCxn id="1128" idx="2"/>
          </p:cNvCxnSpPr>
          <p:nvPr/>
        </p:nvCxnSpPr>
        <p:spPr>
          <a:xfrm flipH="1" rot="10800000">
            <a:off x="3814713" y="1852350"/>
            <a:ext cx="2643300" cy="71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40"/>
          <p:cNvSpPr txBox="1"/>
          <p:nvPr/>
        </p:nvSpPr>
        <p:spPr>
          <a:xfrm>
            <a:off x="36375" y="78750"/>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7: Convert data to spacy object format code</a:t>
            </a:r>
            <a:endParaRPr/>
          </a:p>
        </p:txBody>
      </p:sp>
      <p:sp>
        <p:nvSpPr>
          <p:cNvPr id="1135" name="Google Shape;1135;p140"/>
          <p:cNvSpPr txBox="1"/>
          <p:nvPr/>
        </p:nvSpPr>
        <p:spPr>
          <a:xfrm>
            <a:off x="4993775" y="581025"/>
            <a:ext cx="37932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This code checks for the json data indices overlap, skips it and add the correct data to the list</a:t>
            </a:r>
            <a:endParaRPr/>
          </a:p>
        </p:txBody>
      </p:sp>
      <p:cxnSp>
        <p:nvCxnSpPr>
          <p:cNvPr id="1136" name="Google Shape;1136;p140"/>
          <p:cNvCxnSpPr>
            <a:stCxn id="1137" idx="3"/>
            <a:endCxn id="1135" idx="2"/>
          </p:cNvCxnSpPr>
          <p:nvPr/>
        </p:nvCxnSpPr>
        <p:spPr>
          <a:xfrm flipH="1" rot="10800000">
            <a:off x="4736600" y="1412400"/>
            <a:ext cx="2153700" cy="302100"/>
          </a:xfrm>
          <a:prstGeom prst="straightConnector1">
            <a:avLst/>
          </a:prstGeom>
          <a:noFill/>
          <a:ln cap="flat" cmpd="sng" w="9525">
            <a:solidFill>
              <a:schemeClr val="dk2"/>
            </a:solidFill>
            <a:prstDash val="solid"/>
            <a:round/>
            <a:headEnd len="med" w="med" type="none"/>
            <a:tailEnd len="med" w="med" type="none"/>
          </a:ln>
        </p:spPr>
      </p:cxnSp>
      <p:pic>
        <p:nvPicPr>
          <p:cNvPr id="1137" name="Google Shape;1137;p140"/>
          <p:cNvPicPr preferRelativeResize="0"/>
          <p:nvPr/>
        </p:nvPicPr>
        <p:blipFill>
          <a:blip r:embed="rId3">
            <a:alphaModFix/>
          </a:blip>
          <a:stretch>
            <a:fillRect/>
          </a:stretch>
        </p:blipFill>
        <p:spPr>
          <a:xfrm>
            <a:off x="36375" y="581025"/>
            <a:ext cx="4700225" cy="2266950"/>
          </a:xfrm>
          <a:prstGeom prst="rect">
            <a:avLst/>
          </a:prstGeom>
          <a:noFill/>
          <a:ln cap="flat" cmpd="sng" w="9525">
            <a:solidFill>
              <a:srgbClr val="0000FF"/>
            </a:solidFill>
            <a:prstDash val="solid"/>
            <a:round/>
            <a:headEnd len="sm" w="sm" type="none"/>
            <a:tailEnd len="sm" w="sm" type="none"/>
          </a:ln>
        </p:spPr>
      </p:pic>
      <p:pic>
        <p:nvPicPr>
          <p:cNvPr id="1138" name="Google Shape;1138;p140"/>
          <p:cNvPicPr preferRelativeResize="0"/>
          <p:nvPr/>
        </p:nvPicPr>
        <p:blipFill>
          <a:blip r:embed="rId4">
            <a:alphaModFix/>
          </a:blip>
          <a:stretch>
            <a:fillRect/>
          </a:stretch>
        </p:blipFill>
        <p:spPr>
          <a:xfrm>
            <a:off x="4993775" y="2024050"/>
            <a:ext cx="4102600" cy="2628965"/>
          </a:xfrm>
          <a:prstGeom prst="rect">
            <a:avLst/>
          </a:prstGeom>
          <a:noFill/>
          <a:ln cap="flat" cmpd="sng" w="9525">
            <a:solidFill>
              <a:srgbClr val="0000FF"/>
            </a:solidFill>
            <a:prstDash val="solid"/>
            <a:round/>
            <a:headEnd len="sm" w="sm" type="none"/>
            <a:tailEnd len="sm" w="sm" type="none"/>
          </a:ln>
        </p:spPr>
      </p:pic>
      <p:sp>
        <p:nvSpPr>
          <p:cNvPr id="1139" name="Google Shape;1139;p140"/>
          <p:cNvSpPr txBox="1"/>
          <p:nvPr/>
        </p:nvSpPr>
        <p:spPr>
          <a:xfrm>
            <a:off x="388425" y="3576650"/>
            <a:ext cx="37932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This code converts the data span object , writes the error to the file,convert the object to doc bin spacy format</a:t>
            </a:r>
            <a:endParaRPr/>
          </a:p>
        </p:txBody>
      </p:sp>
      <p:cxnSp>
        <p:nvCxnSpPr>
          <p:cNvPr id="1140" name="Google Shape;1140;p140"/>
          <p:cNvCxnSpPr>
            <a:stCxn id="1139" idx="3"/>
            <a:endCxn id="1138" idx="1"/>
          </p:cNvCxnSpPr>
          <p:nvPr/>
        </p:nvCxnSpPr>
        <p:spPr>
          <a:xfrm flipH="1" rot="10800000">
            <a:off x="4181625" y="3338600"/>
            <a:ext cx="812100" cy="653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41"/>
          <p:cNvSpPr txBox="1"/>
          <p:nvPr/>
        </p:nvSpPr>
        <p:spPr>
          <a:xfrm>
            <a:off x="79225" y="1993275"/>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9: Convert data to spacy object format</a:t>
            </a:r>
            <a:endParaRPr/>
          </a:p>
        </p:txBody>
      </p:sp>
      <p:sp>
        <p:nvSpPr>
          <p:cNvPr id="1146" name="Google Shape;1146;p141"/>
          <p:cNvSpPr txBox="1"/>
          <p:nvPr/>
        </p:nvSpPr>
        <p:spPr>
          <a:xfrm>
            <a:off x="357200" y="4527900"/>
            <a:ext cx="73644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This code converts the data to spacy format , by filtering the error in the train.txt file</a:t>
            </a:r>
            <a:endParaRPr/>
          </a:p>
        </p:txBody>
      </p:sp>
      <p:sp>
        <p:nvSpPr>
          <p:cNvPr id="1147" name="Google Shape;1147;p141"/>
          <p:cNvSpPr txBox="1"/>
          <p:nvPr/>
        </p:nvSpPr>
        <p:spPr>
          <a:xfrm>
            <a:off x="0" y="0"/>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8: Train, test, split</a:t>
            </a:r>
            <a:endParaRPr/>
          </a:p>
        </p:txBody>
      </p:sp>
      <p:pic>
        <p:nvPicPr>
          <p:cNvPr id="1148" name="Google Shape;1148;p141"/>
          <p:cNvPicPr preferRelativeResize="0"/>
          <p:nvPr/>
        </p:nvPicPr>
        <p:blipFill>
          <a:blip r:embed="rId3">
            <a:alphaModFix/>
          </a:blip>
          <a:stretch>
            <a:fillRect/>
          </a:stretch>
        </p:blipFill>
        <p:spPr>
          <a:xfrm>
            <a:off x="1190025" y="364488"/>
            <a:ext cx="5886450" cy="1628775"/>
          </a:xfrm>
          <a:prstGeom prst="rect">
            <a:avLst/>
          </a:prstGeom>
          <a:noFill/>
          <a:ln>
            <a:noFill/>
          </a:ln>
        </p:spPr>
      </p:pic>
      <p:pic>
        <p:nvPicPr>
          <p:cNvPr id="1149" name="Google Shape;1149;p141"/>
          <p:cNvPicPr preferRelativeResize="0"/>
          <p:nvPr/>
        </p:nvPicPr>
        <p:blipFill>
          <a:blip r:embed="rId4">
            <a:alphaModFix/>
          </a:blip>
          <a:stretch>
            <a:fillRect/>
          </a:stretch>
        </p:blipFill>
        <p:spPr>
          <a:xfrm>
            <a:off x="980475" y="2493235"/>
            <a:ext cx="6305551" cy="1965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idx="1" type="subTitle"/>
          </p:nvPr>
        </p:nvSpPr>
        <p:spPr>
          <a:xfrm>
            <a:off x="389300" y="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Comparison</a:t>
            </a:r>
            <a:r>
              <a:rPr lang="en-GB"/>
              <a:t> of present/previous method</a:t>
            </a:r>
            <a:endParaRPr/>
          </a:p>
        </p:txBody>
      </p:sp>
      <p:graphicFrame>
        <p:nvGraphicFramePr>
          <p:cNvPr id="136" name="Google Shape;136;p25"/>
          <p:cNvGraphicFramePr/>
          <p:nvPr/>
        </p:nvGraphicFramePr>
        <p:xfrm>
          <a:off x="288625" y="937033"/>
          <a:ext cx="3000000" cy="3000000"/>
        </p:xfrm>
        <a:graphic>
          <a:graphicData uri="http://schemas.openxmlformats.org/drawingml/2006/table">
            <a:tbl>
              <a:tblPr>
                <a:noFill/>
                <a:tableStyleId>{0F9F5A76-D33D-4575-87B5-5B522B032651}</a:tableStyleId>
              </a:tblPr>
              <a:tblGrid>
                <a:gridCol w="4110775"/>
                <a:gridCol w="4278250"/>
              </a:tblGrid>
              <a:tr h="622800">
                <a:tc>
                  <a:txBody>
                    <a:bodyPr/>
                    <a:lstStyle/>
                    <a:p>
                      <a:pPr indent="0" lvl="0" marL="0" rtl="0" algn="ctr">
                        <a:spcBef>
                          <a:spcPts val="0"/>
                        </a:spcBef>
                        <a:spcAft>
                          <a:spcPts val="0"/>
                        </a:spcAft>
                        <a:buNone/>
                      </a:pPr>
                      <a:r>
                        <a:rPr b="1" lang="en-GB"/>
                        <a:t>Doctor Robo Notifier </a:t>
                      </a:r>
                      <a:endParaRPr b="1"/>
                    </a:p>
                    <a:p>
                      <a:pPr indent="0" lvl="0" marL="0" rtl="0" algn="ctr">
                        <a:spcBef>
                          <a:spcPts val="0"/>
                        </a:spcBef>
                        <a:spcAft>
                          <a:spcPts val="0"/>
                        </a:spcAft>
                        <a:buNone/>
                      </a:pPr>
                      <a:r>
                        <a:rPr b="1" lang="en-GB"/>
                        <a:t>(previous method)</a:t>
                      </a:r>
                      <a:endParaRPr b="1"/>
                    </a:p>
                  </a:txBody>
                  <a:tcPr marT="91425" marB="91425" marR="91425" marL="91425"/>
                </a:tc>
                <a:tc>
                  <a:txBody>
                    <a:bodyPr/>
                    <a:lstStyle/>
                    <a:p>
                      <a:pPr indent="0" lvl="0" marL="0" rtl="0" algn="ctr">
                        <a:spcBef>
                          <a:spcPts val="0"/>
                        </a:spcBef>
                        <a:spcAft>
                          <a:spcPts val="0"/>
                        </a:spcAft>
                        <a:buNone/>
                      </a:pPr>
                      <a:r>
                        <a:rPr b="1" lang="en-GB"/>
                        <a:t>Biomedical-ner-all </a:t>
                      </a:r>
                      <a:endParaRPr b="1"/>
                    </a:p>
                    <a:p>
                      <a:pPr indent="0" lvl="0" marL="0" rtl="0" algn="ctr">
                        <a:spcBef>
                          <a:spcPts val="0"/>
                        </a:spcBef>
                        <a:spcAft>
                          <a:spcPts val="0"/>
                        </a:spcAft>
                        <a:buNone/>
                      </a:pPr>
                      <a:r>
                        <a:rPr b="1" lang="en-GB"/>
                        <a:t>(current method transformer)</a:t>
                      </a:r>
                      <a:endParaRPr b="1"/>
                    </a:p>
                  </a:txBody>
                  <a:tcPr marT="91425" marB="91425" marR="91425" marL="91425"/>
                </a:tc>
              </a:tr>
              <a:tr h="622800">
                <a:tc>
                  <a:txBody>
                    <a:bodyPr/>
                    <a:lstStyle/>
                    <a:p>
                      <a:pPr indent="0" lvl="0" marL="0" rtl="0" algn="l">
                        <a:spcBef>
                          <a:spcPts val="0"/>
                        </a:spcBef>
                        <a:spcAft>
                          <a:spcPts val="0"/>
                        </a:spcAft>
                        <a:buNone/>
                      </a:pPr>
                      <a:r>
                        <a:rPr lang="en-GB"/>
                        <a:t>Rule based extraction for lab entities</a:t>
                      </a:r>
                      <a:endParaRPr/>
                    </a:p>
                  </a:txBody>
                  <a:tcPr marT="91425" marB="91425" marR="91425" marL="91425"/>
                </a:tc>
                <a:tc>
                  <a:txBody>
                    <a:bodyPr/>
                    <a:lstStyle/>
                    <a:p>
                      <a:pPr indent="0" lvl="0" marL="0" rtl="0" algn="l">
                        <a:spcBef>
                          <a:spcPts val="0"/>
                        </a:spcBef>
                        <a:spcAft>
                          <a:spcPts val="0"/>
                        </a:spcAft>
                        <a:buNone/>
                      </a:pPr>
                      <a:r>
                        <a:rPr lang="en-GB"/>
                        <a:t>Deep Learning transformer model trained with manual annotated data</a:t>
                      </a:r>
                      <a:endParaRPr/>
                    </a:p>
                  </a:txBody>
                  <a:tcPr marT="91425" marB="91425" marR="91425" marL="91425"/>
                </a:tc>
              </a:tr>
              <a:tr h="472100">
                <a:tc>
                  <a:txBody>
                    <a:bodyPr/>
                    <a:lstStyle/>
                    <a:p>
                      <a:pPr indent="0" lvl="0" marL="0" rtl="0" algn="l">
                        <a:spcBef>
                          <a:spcPts val="0"/>
                        </a:spcBef>
                        <a:spcAft>
                          <a:spcPts val="0"/>
                        </a:spcAft>
                        <a:buNone/>
                      </a:pPr>
                      <a:r>
                        <a:rPr lang="en-GB"/>
                        <a:t>Negation handled</a:t>
                      </a:r>
                      <a:endParaRPr/>
                    </a:p>
                  </a:txBody>
                  <a:tcPr marT="91425" marB="91425" marR="91425" marL="91425"/>
                </a:tc>
                <a:tc>
                  <a:txBody>
                    <a:bodyPr/>
                    <a:lstStyle/>
                    <a:p>
                      <a:pPr indent="0" lvl="0" marL="0" rtl="0" algn="l">
                        <a:spcBef>
                          <a:spcPts val="0"/>
                        </a:spcBef>
                        <a:spcAft>
                          <a:spcPts val="0"/>
                        </a:spcAft>
                        <a:buNone/>
                      </a:pPr>
                      <a:r>
                        <a:rPr lang="en-GB"/>
                        <a:t>Negation not handled</a:t>
                      </a:r>
                      <a:endParaRPr/>
                    </a:p>
                  </a:txBody>
                  <a:tcPr marT="91425" marB="91425" marR="91425" marL="91425"/>
                </a:tc>
              </a:tr>
              <a:tr h="472100">
                <a:tc>
                  <a:txBody>
                    <a:bodyPr/>
                    <a:lstStyle/>
                    <a:p>
                      <a:pPr indent="0" lvl="0" marL="0" rtl="0" algn="l">
                        <a:spcBef>
                          <a:spcPts val="0"/>
                        </a:spcBef>
                        <a:spcAft>
                          <a:spcPts val="0"/>
                        </a:spcAft>
                        <a:buNone/>
                      </a:pPr>
                      <a:r>
                        <a:rPr lang="en-GB"/>
                        <a:t>Api such as </a:t>
                      </a:r>
                      <a:r>
                        <a:rPr lang="en-GB"/>
                        <a:t>SNOMEDCT_US, ICD10CM,UML etc</a:t>
                      </a:r>
                      <a:endParaRPr/>
                    </a:p>
                  </a:txBody>
                  <a:tcPr marT="91425" marB="91425" marR="91425" marL="91425"/>
                </a:tc>
                <a:tc>
                  <a:txBody>
                    <a:bodyPr/>
                    <a:lstStyle/>
                    <a:p>
                      <a:pPr indent="0" lvl="0" marL="0" rtl="0" algn="l">
                        <a:spcBef>
                          <a:spcPts val="0"/>
                        </a:spcBef>
                        <a:spcAft>
                          <a:spcPts val="0"/>
                        </a:spcAft>
                        <a:buNone/>
                      </a:pPr>
                      <a:r>
                        <a:rPr lang="en-GB"/>
                        <a:t>P</a:t>
                      </a:r>
                      <a:r>
                        <a:rPr lang="en-GB"/>
                        <a:t>re-trained transformer model used</a:t>
                      </a:r>
                      <a:endParaRPr/>
                    </a:p>
                  </a:txBody>
                  <a:tcPr marT="91425" marB="91425" marR="91425" marL="91425"/>
                </a:tc>
              </a:tr>
              <a:tr h="472100">
                <a:tc>
                  <a:txBody>
                    <a:bodyPr/>
                    <a:lstStyle/>
                    <a:p>
                      <a:pPr indent="0" lvl="0" marL="0" rtl="0" algn="l">
                        <a:spcBef>
                          <a:spcPts val="0"/>
                        </a:spcBef>
                        <a:spcAft>
                          <a:spcPts val="0"/>
                        </a:spcAft>
                        <a:buNone/>
                      </a:pPr>
                      <a:r>
                        <a:rPr lang="en-GB"/>
                        <a:t>Uses api , which is common for any type of reports</a:t>
                      </a:r>
                      <a:endParaRPr/>
                    </a:p>
                  </a:txBody>
                  <a:tcPr marT="91425" marB="91425" marR="91425" marL="91425"/>
                </a:tc>
                <a:tc>
                  <a:txBody>
                    <a:bodyPr/>
                    <a:lstStyle/>
                    <a:p>
                      <a:pPr indent="0" lvl="0" marL="0" rtl="0" algn="l">
                        <a:spcBef>
                          <a:spcPts val="0"/>
                        </a:spcBef>
                        <a:spcAft>
                          <a:spcPts val="0"/>
                        </a:spcAft>
                        <a:buNone/>
                      </a:pPr>
                      <a:r>
                        <a:rPr lang="en-GB"/>
                        <a:t>Trained on pubmed dataset related to </a:t>
                      </a:r>
                      <a:r>
                        <a:rPr lang="en-GB"/>
                        <a:t>Epidemiology</a:t>
                      </a:r>
                      <a:r>
                        <a:rPr lang="en-GB"/>
                        <a:t> </a:t>
                      </a:r>
                      <a:endParaRPr/>
                    </a:p>
                  </a:txBody>
                  <a:tcPr marT="91425" marB="91425" marR="91425" marL="91425"/>
                </a:tc>
              </a:tr>
              <a:tr h="472100">
                <a:tc>
                  <a:txBody>
                    <a:bodyPr/>
                    <a:lstStyle/>
                    <a:p>
                      <a:pPr indent="0" lvl="0" marL="0" rtl="0" algn="l">
                        <a:spcBef>
                          <a:spcPts val="0"/>
                        </a:spcBef>
                        <a:spcAft>
                          <a:spcPts val="0"/>
                        </a:spcAft>
                        <a:buNone/>
                      </a:pPr>
                      <a:r>
                        <a:rPr lang="en-GB"/>
                        <a:t>No need of annotation</a:t>
                      </a:r>
                      <a:endParaRPr/>
                    </a:p>
                  </a:txBody>
                  <a:tcPr marT="91425" marB="91425" marR="91425" marL="91425"/>
                </a:tc>
                <a:tc>
                  <a:txBody>
                    <a:bodyPr/>
                    <a:lstStyle/>
                    <a:p>
                      <a:pPr indent="0" lvl="0" marL="0" rtl="0" algn="l">
                        <a:spcBef>
                          <a:spcPts val="0"/>
                        </a:spcBef>
                        <a:spcAft>
                          <a:spcPts val="0"/>
                        </a:spcAft>
                        <a:buNone/>
                      </a:pPr>
                      <a:r>
                        <a:rPr lang="en-GB"/>
                        <a:t>Requires annotation and domain knowledge for annotation</a:t>
                      </a:r>
                      <a:endParaRPr/>
                    </a:p>
                  </a:txBody>
                  <a:tcPr marT="91425" marB="91425" marR="91425" marL="91425"/>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2"/>
          <p:cNvSpPr txBox="1"/>
          <p:nvPr/>
        </p:nvSpPr>
        <p:spPr>
          <a:xfrm>
            <a:off x="79225" y="1993275"/>
            <a:ext cx="826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11: Code below used to call the built in train spacy file by specifying the path for train,test,config file and save the output</a:t>
            </a:r>
            <a:endParaRPr/>
          </a:p>
        </p:txBody>
      </p:sp>
      <p:sp>
        <p:nvSpPr>
          <p:cNvPr id="1155" name="Google Shape;1155;p142"/>
          <p:cNvSpPr txBox="1"/>
          <p:nvPr/>
        </p:nvSpPr>
        <p:spPr>
          <a:xfrm>
            <a:off x="0" y="0"/>
            <a:ext cx="826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10: Generated train.spay,test..spacy file by filtering the error data</a:t>
            </a:r>
            <a:endParaRPr/>
          </a:p>
        </p:txBody>
      </p:sp>
      <p:pic>
        <p:nvPicPr>
          <p:cNvPr id="1156" name="Google Shape;1156;p142"/>
          <p:cNvPicPr preferRelativeResize="0"/>
          <p:nvPr/>
        </p:nvPicPr>
        <p:blipFill>
          <a:blip r:embed="rId3">
            <a:alphaModFix/>
          </a:blip>
          <a:stretch>
            <a:fillRect/>
          </a:stretch>
        </p:blipFill>
        <p:spPr>
          <a:xfrm>
            <a:off x="2200275" y="431100"/>
            <a:ext cx="2371725" cy="1524000"/>
          </a:xfrm>
          <a:prstGeom prst="rect">
            <a:avLst/>
          </a:prstGeom>
          <a:noFill/>
          <a:ln>
            <a:noFill/>
          </a:ln>
        </p:spPr>
      </p:pic>
      <p:sp>
        <p:nvSpPr>
          <p:cNvPr id="1157" name="Google Shape;1157;p142"/>
          <p:cNvSpPr txBox="1"/>
          <p:nvPr/>
        </p:nvSpPr>
        <p:spPr>
          <a:xfrm>
            <a:off x="385200" y="2819725"/>
            <a:ext cx="8121000" cy="1569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a:solidFill>
                  <a:srgbClr val="0000FF"/>
                </a:solidFill>
                <a:highlight>
                  <a:srgbClr val="F7F7F7"/>
                </a:highlight>
                <a:latin typeface="Courier New"/>
                <a:ea typeface="Courier New"/>
                <a:cs typeface="Courier New"/>
                <a:sym typeface="Courier New"/>
              </a:rPr>
              <a:t>!</a:t>
            </a:r>
            <a:r>
              <a:rPr lang="en-GB">
                <a:solidFill>
                  <a:schemeClr val="dk1"/>
                </a:solidFill>
                <a:highlight>
                  <a:srgbClr val="F7F7F7"/>
                </a:highlight>
                <a:latin typeface="Courier New"/>
                <a:ea typeface="Courier New"/>
                <a:cs typeface="Courier New"/>
                <a:sym typeface="Courier New"/>
              </a:rPr>
              <a:t>python -m spacy </a:t>
            </a:r>
            <a:r>
              <a:rPr b="1" lang="en-GB">
                <a:solidFill>
                  <a:schemeClr val="dk1"/>
                </a:solidFill>
                <a:highlight>
                  <a:srgbClr val="F7F7F7"/>
                </a:highlight>
                <a:latin typeface="Courier New"/>
                <a:ea typeface="Courier New"/>
                <a:cs typeface="Courier New"/>
                <a:sym typeface="Courier New"/>
              </a:rPr>
              <a:t>train </a:t>
            </a:r>
            <a:r>
              <a:rPr lang="en-GB">
                <a:solidFill>
                  <a:schemeClr val="dk1"/>
                </a:solidFill>
                <a:highlight>
                  <a:srgbClr val="F7F7F7"/>
                </a:highlight>
                <a:latin typeface="Courier New"/>
                <a:ea typeface="Courier New"/>
                <a:cs typeface="Courier New"/>
                <a:sym typeface="Courier New"/>
              </a:rPr>
              <a:t>/content/drive/MyDrive/Spacy_Resume/config/</a:t>
            </a:r>
            <a:r>
              <a:rPr b="1" lang="en-GB">
                <a:solidFill>
                  <a:schemeClr val="dk1"/>
                </a:solidFill>
                <a:highlight>
                  <a:srgbClr val="F7F7F7"/>
                </a:highlight>
                <a:latin typeface="Courier New"/>
                <a:ea typeface="Courier New"/>
                <a:cs typeface="Courier New"/>
                <a:sym typeface="Courier New"/>
              </a:rPr>
              <a:t>config.cfg --output </a:t>
            </a:r>
            <a:r>
              <a:rPr lang="en-GB">
                <a:solidFill>
                  <a:schemeClr val="dk1"/>
                </a:solidFill>
                <a:highlight>
                  <a:srgbClr val="F7F7F7"/>
                </a:highlight>
                <a:latin typeface="Courier New"/>
                <a:ea typeface="Courier New"/>
                <a:cs typeface="Courier New"/>
                <a:sym typeface="Courier New"/>
              </a:rPr>
              <a:t>/content/drive/MyDrive/Spacy_Resume/model/</a:t>
            </a:r>
            <a:r>
              <a:rPr b="1" lang="en-GB">
                <a:solidFill>
                  <a:schemeClr val="dk1"/>
                </a:solidFill>
                <a:highlight>
                  <a:srgbClr val="F7F7F7"/>
                </a:highlight>
                <a:latin typeface="Courier New"/>
                <a:ea typeface="Courier New"/>
                <a:cs typeface="Courier New"/>
                <a:sym typeface="Courier New"/>
              </a:rPr>
              <a:t>output --paths.train</a:t>
            </a:r>
            <a:r>
              <a:rPr lang="en-GB">
                <a:solidFill>
                  <a:schemeClr val="dk1"/>
                </a:solidFill>
                <a:highlight>
                  <a:srgbClr val="F7F7F7"/>
                </a:highlight>
                <a:latin typeface="Courier New"/>
                <a:ea typeface="Courier New"/>
                <a:cs typeface="Courier New"/>
                <a:sym typeface="Courier New"/>
              </a:rPr>
              <a:t> /content/drive/MyDrive/Spacy_Resume/model/</a:t>
            </a:r>
            <a:r>
              <a:rPr b="1" lang="en-GB">
                <a:solidFill>
                  <a:schemeClr val="dk1"/>
                </a:solidFill>
                <a:highlight>
                  <a:srgbClr val="F7F7F7"/>
                </a:highlight>
                <a:latin typeface="Courier New"/>
                <a:ea typeface="Courier New"/>
                <a:cs typeface="Courier New"/>
                <a:sym typeface="Courier New"/>
              </a:rPr>
              <a:t>train_data.spacy </a:t>
            </a:r>
            <a:r>
              <a:rPr lang="en-GB">
                <a:solidFill>
                  <a:schemeClr val="dk1"/>
                </a:solidFill>
                <a:highlight>
                  <a:srgbClr val="F7F7F7"/>
                </a:highlight>
                <a:latin typeface="Courier New"/>
                <a:ea typeface="Courier New"/>
                <a:cs typeface="Courier New"/>
                <a:sym typeface="Courier New"/>
              </a:rPr>
              <a:t>--paths.dev /content/drive/MyDrive/Spacy_Resume/model/</a:t>
            </a:r>
            <a:r>
              <a:rPr b="1" lang="en-GB">
                <a:solidFill>
                  <a:schemeClr val="dk1"/>
                </a:solidFill>
                <a:highlight>
                  <a:srgbClr val="F7F7F7"/>
                </a:highlight>
                <a:latin typeface="Courier New"/>
                <a:ea typeface="Courier New"/>
                <a:cs typeface="Courier New"/>
                <a:sym typeface="Courier New"/>
              </a:rPr>
              <a:t>test_data.spacy --gpu-id </a:t>
            </a:r>
            <a:r>
              <a:rPr b="1" lang="en-GB">
                <a:solidFill>
                  <a:srgbClr val="098658"/>
                </a:solidFill>
                <a:highlight>
                  <a:srgbClr val="F7F7F7"/>
                </a:highlight>
                <a:latin typeface="Courier New"/>
                <a:ea typeface="Courier New"/>
                <a:cs typeface="Courier New"/>
                <a:sym typeface="Courier New"/>
              </a:rPr>
              <a:t>0</a:t>
            </a:r>
            <a:endParaRPr b="1">
              <a:solidFill>
                <a:srgbClr val="098658"/>
              </a:solidFill>
              <a:highlight>
                <a:srgbClr val="F7F7F7"/>
              </a:highlight>
              <a:latin typeface="Courier New"/>
              <a:ea typeface="Courier New"/>
              <a:cs typeface="Courier New"/>
              <a:sym typeface="Courier New"/>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43"/>
          <p:cNvSpPr txBox="1"/>
          <p:nvPr>
            <p:ph idx="1" type="subTitle"/>
          </p:nvPr>
        </p:nvSpPr>
        <p:spPr>
          <a:xfrm>
            <a:off x="0" y="561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Prediction Result</a:t>
            </a:r>
            <a:endParaRPr/>
          </a:p>
        </p:txBody>
      </p:sp>
      <p:sp>
        <p:nvSpPr>
          <p:cNvPr id="1163" name="Google Shape;1163;p143"/>
          <p:cNvSpPr txBox="1"/>
          <p:nvPr/>
        </p:nvSpPr>
        <p:spPr>
          <a:xfrm>
            <a:off x="5822825" y="1079650"/>
            <a:ext cx="30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164" name="Google Shape;1164;p143"/>
          <p:cNvCxnSpPr>
            <a:stCxn id="1165" idx="0"/>
            <a:endCxn id="1166" idx="1"/>
          </p:cNvCxnSpPr>
          <p:nvPr/>
        </p:nvCxnSpPr>
        <p:spPr>
          <a:xfrm flipH="1" rot="10800000">
            <a:off x="3387975" y="1260325"/>
            <a:ext cx="1687500" cy="812100"/>
          </a:xfrm>
          <a:prstGeom prst="straightConnector1">
            <a:avLst/>
          </a:prstGeom>
          <a:noFill/>
          <a:ln cap="flat" cmpd="sng" w="9525">
            <a:solidFill>
              <a:schemeClr val="dk2"/>
            </a:solidFill>
            <a:prstDash val="solid"/>
            <a:round/>
            <a:headEnd len="med" w="med" type="none"/>
            <a:tailEnd len="med" w="med" type="triangle"/>
          </a:ln>
        </p:spPr>
      </p:cxnSp>
      <p:sp>
        <p:nvSpPr>
          <p:cNvPr id="1166" name="Google Shape;1166;p143"/>
          <p:cNvSpPr txBox="1"/>
          <p:nvPr/>
        </p:nvSpPr>
        <p:spPr>
          <a:xfrm>
            <a:off x="5075400" y="736875"/>
            <a:ext cx="344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classified each ner labels and calculated the precision,recall,f1-score for correct prediction, only got 51 % score due to less training iteration</a:t>
            </a:r>
            <a:endParaRPr/>
          </a:p>
        </p:txBody>
      </p:sp>
      <p:pic>
        <p:nvPicPr>
          <p:cNvPr id="1165" name="Google Shape;1165;p143"/>
          <p:cNvPicPr preferRelativeResize="0"/>
          <p:nvPr/>
        </p:nvPicPr>
        <p:blipFill>
          <a:blip r:embed="rId3">
            <a:alphaModFix/>
          </a:blip>
          <a:stretch>
            <a:fillRect/>
          </a:stretch>
        </p:blipFill>
        <p:spPr>
          <a:xfrm>
            <a:off x="139950" y="2072425"/>
            <a:ext cx="6496050" cy="2286000"/>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4"/>
          <p:cNvSpPr txBox="1"/>
          <p:nvPr>
            <p:ph idx="1" type="subTitle"/>
          </p:nvPr>
        </p:nvSpPr>
        <p:spPr>
          <a:xfrm>
            <a:off x="66175" y="0"/>
            <a:ext cx="8520600" cy="62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sp>
        <p:nvSpPr>
          <p:cNvPr id="1172" name="Google Shape;1172;p144"/>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173" name="Google Shape;1173;p144"/>
          <p:cNvCxnSpPr>
            <a:stCxn id="1174" idx="2"/>
            <a:endCxn id="1175" idx="0"/>
          </p:cNvCxnSpPr>
          <p:nvPr/>
        </p:nvCxnSpPr>
        <p:spPr>
          <a:xfrm>
            <a:off x="1103825" y="1967288"/>
            <a:ext cx="218700" cy="1924500"/>
          </a:xfrm>
          <a:prstGeom prst="straightConnector1">
            <a:avLst/>
          </a:prstGeom>
          <a:noFill/>
          <a:ln cap="flat" cmpd="sng" w="9525">
            <a:solidFill>
              <a:schemeClr val="dk2"/>
            </a:solidFill>
            <a:prstDash val="solid"/>
            <a:round/>
            <a:headEnd len="med" w="med" type="none"/>
            <a:tailEnd len="med" w="med" type="triangle"/>
          </a:ln>
        </p:spPr>
      </p:cxnSp>
      <p:sp>
        <p:nvSpPr>
          <p:cNvPr id="1175" name="Google Shape;1175;p144"/>
          <p:cNvSpPr txBox="1"/>
          <p:nvPr/>
        </p:nvSpPr>
        <p:spPr>
          <a:xfrm>
            <a:off x="279325" y="3891700"/>
            <a:ext cx="2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Trained model as input to the spacy load pipe line</a:t>
            </a:r>
            <a:endParaRPr/>
          </a:p>
        </p:txBody>
      </p:sp>
      <p:sp>
        <p:nvSpPr>
          <p:cNvPr id="1176" name="Google Shape;1176;p144"/>
          <p:cNvSpPr txBox="1"/>
          <p:nvPr/>
        </p:nvSpPr>
        <p:spPr>
          <a:xfrm>
            <a:off x="6346250" y="1890661"/>
            <a:ext cx="23526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t>Spacy model path to load the model, convert the pdf to text data</a:t>
            </a:r>
            <a:endParaRPr sz="1200"/>
          </a:p>
        </p:txBody>
      </p:sp>
      <p:sp>
        <p:nvSpPr>
          <p:cNvPr id="1177" name="Google Shape;1177;p144"/>
          <p:cNvSpPr txBox="1"/>
          <p:nvPr/>
        </p:nvSpPr>
        <p:spPr>
          <a:xfrm>
            <a:off x="6736800" y="4185050"/>
            <a:ext cx="2086500" cy="738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This module has inbuilt html to call for pdf load , text box UI</a:t>
            </a:r>
            <a:endParaRPr sz="1200"/>
          </a:p>
        </p:txBody>
      </p:sp>
      <p:cxnSp>
        <p:nvCxnSpPr>
          <p:cNvPr id="1178" name="Google Shape;1178;p144"/>
          <p:cNvCxnSpPr>
            <a:stCxn id="1179" idx="2"/>
            <a:endCxn id="1177" idx="0"/>
          </p:cNvCxnSpPr>
          <p:nvPr/>
        </p:nvCxnSpPr>
        <p:spPr>
          <a:xfrm>
            <a:off x="5124613" y="3765081"/>
            <a:ext cx="2655300" cy="420000"/>
          </a:xfrm>
          <a:prstGeom prst="straightConnector1">
            <a:avLst/>
          </a:prstGeom>
          <a:noFill/>
          <a:ln cap="flat" cmpd="sng" w="9525">
            <a:solidFill>
              <a:schemeClr val="dk2"/>
            </a:solidFill>
            <a:prstDash val="solid"/>
            <a:round/>
            <a:headEnd len="med" w="med" type="none"/>
            <a:tailEnd len="med" w="med" type="triangle"/>
          </a:ln>
        </p:spPr>
      </p:cxnSp>
      <p:pic>
        <p:nvPicPr>
          <p:cNvPr id="1180" name="Google Shape;1180;p144"/>
          <p:cNvPicPr preferRelativeResize="0"/>
          <p:nvPr/>
        </p:nvPicPr>
        <p:blipFill>
          <a:blip r:embed="rId3">
            <a:alphaModFix/>
          </a:blip>
          <a:stretch>
            <a:fillRect/>
          </a:stretch>
        </p:blipFill>
        <p:spPr>
          <a:xfrm>
            <a:off x="2459900" y="548075"/>
            <a:ext cx="5778151" cy="1282800"/>
          </a:xfrm>
          <a:prstGeom prst="rect">
            <a:avLst/>
          </a:prstGeom>
          <a:noFill/>
          <a:ln cap="flat" cmpd="sng" w="9525">
            <a:solidFill>
              <a:srgbClr val="0000FF"/>
            </a:solidFill>
            <a:prstDash val="solid"/>
            <a:round/>
            <a:headEnd len="sm" w="sm" type="none"/>
            <a:tailEnd len="sm" w="sm" type="none"/>
          </a:ln>
        </p:spPr>
      </p:pic>
      <p:sp>
        <p:nvSpPr>
          <p:cNvPr id="1181" name="Google Shape;1181;p144"/>
          <p:cNvSpPr/>
          <p:nvPr/>
        </p:nvSpPr>
        <p:spPr>
          <a:xfrm>
            <a:off x="2459825" y="548075"/>
            <a:ext cx="57783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144"/>
          <p:cNvCxnSpPr/>
          <p:nvPr/>
        </p:nvCxnSpPr>
        <p:spPr>
          <a:xfrm>
            <a:off x="5828475" y="784600"/>
            <a:ext cx="1544400" cy="1121100"/>
          </a:xfrm>
          <a:prstGeom prst="straightConnector1">
            <a:avLst/>
          </a:prstGeom>
          <a:noFill/>
          <a:ln cap="flat" cmpd="sng" w="9525">
            <a:solidFill>
              <a:schemeClr val="dk2"/>
            </a:solidFill>
            <a:prstDash val="solid"/>
            <a:round/>
            <a:headEnd len="med" w="med" type="none"/>
            <a:tailEnd len="med" w="med" type="triangle"/>
          </a:ln>
        </p:spPr>
      </p:cxnSp>
      <p:pic>
        <p:nvPicPr>
          <p:cNvPr id="1179" name="Google Shape;1179;p144"/>
          <p:cNvPicPr preferRelativeResize="0"/>
          <p:nvPr/>
        </p:nvPicPr>
        <p:blipFill>
          <a:blip r:embed="rId4">
            <a:alphaModFix/>
          </a:blip>
          <a:stretch>
            <a:fillRect/>
          </a:stretch>
        </p:blipFill>
        <p:spPr>
          <a:xfrm>
            <a:off x="2116775" y="2756163"/>
            <a:ext cx="6015676" cy="1008918"/>
          </a:xfrm>
          <a:prstGeom prst="rect">
            <a:avLst/>
          </a:prstGeom>
          <a:noFill/>
          <a:ln cap="flat" cmpd="sng" w="9525">
            <a:solidFill>
              <a:srgbClr val="0000FF"/>
            </a:solidFill>
            <a:prstDash val="solid"/>
            <a:round/>
            <a:headEnd len="sm" w="sm" type="none"/>
            <a:tailEnd len="sm" w="sm" type="none"/>
          </a:ln>
        </p:spPr>
      </p:pic>
      <p:pic>
        <p:nvPicPr>
          <p:cNvPr id="1174" name="Google Shape;1174;p144"/>
          <p:cNvPicPr preferRelativeResize="0"/>
          <p:nvPr/>
        </p:nvPicPr>
        <p:blipFill>
          <a:blip r:embed="rId5">
            <a:alphaModFix/>
          </a:blip>
          <a:stretch>
            <a:fillRect/>
          </a:stretch>
        </p:blipFill>
        <p:spPr>
          <a:xfrm>
            <a:off x="165613" y="548063"/>
            <a:ext cx="1876425" cy="141922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45"/>
          <p:cNvSpPr txBox="1"/>
          <p:nvPr>
            <p:ph idx="1" type="subTitle"/>
          </p:nvPr>
        </p:nvSpPr>
        <p:spPr>
          <a:xfrm>
            <a:off x="178275" y="141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Faced</a:t>
            </a:r>
            <a:endParaRPr/>
          </a:p>
        </p:txBody>
      </p:sp>
      <p:sp>
        <p:nvSpPr>
          <p:cNvPr id="1188" name="Google Shape;1188;p145"/>
          <p:cNvSpPr txBox="1"/>
          <p:nvPr/>
        </p:nvSpPr>
        <p:spPr>
          <a:xfrm>
            <a:off x="5895625" y="3321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189" name="Google Shape;1189;p145"/>
          <p:cNvSpPr txBox="1"/>
          <p:nvPr/>
        </p:nvSpPr>
        <p:spPr>
          <a:xfrm>
            <a:off x="291125" y="960938"/>
            <a:ext cx="7860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To find the dataset related to resume, latest spacy example code for training and testing</a:t>
            </a:r>
            <a:endParaRPr/>
          </a:p>
          <a:p>
            <a:pPr indent="-317500" lvl="0" marL="457200" rtl="0" algn="l">
              <a:spcBef>
                <a:spcPts val="0"/>
              </a:spcBef>
              <a:spcAft>
                <a:spcPts val="0"/>
              </a:spcAft>
              <a:buSzPts val="1400"/>
              <a:buChar char="-"/>
            </a:pPr>
            <a:r>
              <a:rPr lang="en-GB"/>
              <a:t>Integrating the model to the gardio front end </a:t>
            </a:r>
            <a:endParaRPr/>
          </a:p>
          <a:p>
            <a:pPr indent="-317500" lvl="0" marL="457200" rtl="0" algn="l">
              <a:spcBef>
                <a:spcPts val="0"/>
              </a:spcBef>
              <a:spcAft>
                <a:spcPts val="0"/>
              </a:spcAft>
              <a:buSzPts val="1400"/>
              <a:buChar char="-"/>
            </a:pPr>
            <a:r>
              <a:rPr lang="en-GB"/>
              <a:t>Due to less number of training iteration,accuracy needs to be improved</a:t>
            </a:r>
            <a:endParaRPr/>
          </a:p>
        </p:txBody>
      </p:sp>
      <p:sp>
        <p:nvSpPr>
          <p:cNvPr id="1190" name="Google Shape;1190;p145"/>
          <p:cNvSpPr txBox="1"/>
          <p:nvPr>
            <p:ph idx="1" type="subTitle"/>
          </p:nvPr>
        </p:nvSpPr>
        <p:spPr>
          <a:xfrm>
            <a:off x="178275" y="2326525"/>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enhancements</a:t>
            </a:r>
            <a:endParaRPr/>
          </a:p>
        </p:txBody>
      </p:sp>
      <p:sp>
        <p:nvSpPr>
          <p:cNvPr id="1191" name="Google Shape;1191;p145"/>
          <p:cNvSpPr txBox="1"/>
          <p:nvPr/>
        </p:nvSpPr>
        <p:spPr>
          <a:xfrm>
            <a:off x="291125" y="3164150"/>
            <a:ext cx="7860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Training for higher iteration will increase the score, also increase the correct entity extraction.</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idx="1" type="subTitle"/>
          </p:nvPr>
        </p:nvSpPr>
        <p:spPr>
          <a:xfrm>
            <a:off x="0" y="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Prediction Output on Unseen data</a:t>
            </a:r>
            <a:endParaRPr/>
          </a:p>
        </p:txBody>
      </p:sp>
      <p:sp>
        <p:nvSpPr>
          <p:cNvPr id="1197" name="Google Shape;1197;p146"/>
          <p:cNvSpPr txBox="1"/>
          <p:nvPr/>
        </p:nvSpPr>
        <p:spPr>
          <a:xfrm>
            <a:off x="220450" y="792600"/>
            <a:ext cx="776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E1116"/>
                </a:solidFill>
                <a:highlight>
                  <a:srgbClr val="FFFFFF"/>
                </a:highlight>
              </a:rPr>
              <a:t>A sample summary of an unseen resume of an employee from indeed.com obtained by prediction by our model is shown below :</a:t>
            </a:r>
            <a:endParaRPr/>
          </a:p>
        </p:txBody>
      </p:sp>
      <p:sp>
        <p:nvSpPr>
          <p:cNvPr id="1198" name="Google Shape;1198;p146"/>
          <p:cNvSpPr txBox="1"/>
          <p:nvPr/>
        </p:nvSpPr>
        <p:spPr>
          <a:xfrm>
            <a:off x="707700" y="1541775"/>
            <a:ext cx="6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CV-1</a:t>
            </a:r>
            <a:endParaRPr/>
          </a:p>
        </p:txBody>
      </p:sp>
      <p:pic>
        <p:nvPicPr>
          <p:cNvPr id="1199" name="Google Shape;1199;p146"/>
          <p:cNvPicPr preferRelativeResize="0"/>
          <p:nvPr/>
        </p:nvPicPr>
        <p:blipFill>
          <a:blip r:embed="rId4">
            <a:alphaModFix/>
          </a:blip>
          <a:stretch>
            <a:fillRect/>
          </a:stretch>
        </p:blipFill>
        <p:spPr>
          <a:xfrm>
            <a:off x="1744700" y="1346700"/>
            <a:ext cx="7221590" cy="3492001"/>
          </a:xfrm>
          <a:prstGeom prst="rect">
            <a:avLst/>
          </a:prstGeom>
          <a:noFill/>
          <a:ln cap="flat" cmpd="sng" w="9525">
            <a:solidFill>
              <a:schemeClr val="accent1"/>
            </a:solidFill>
            <a:prstDash val="solid"/>
            <a:round/>
            <a:headEnd len="sm" w="sm" type="none"/>
            <a:tailEnd len="sm" w="sm" type="none"/>
          </a:ln>
        </p:spPr>
      </p:pic>
      <p:cxnSp>
        <p:nvCxnSpPr>
          <p:cNvPr id="1200" name="Google Shape;1200;p146"/>
          <p:cNvCxnSpPr>
            <a:stCxn id="1198" idx="3"/>
          </p:cNvCxnSpPr>
          <p:nvPr/>
        </p:nvCxnSpPr>
        <p:spPr>
          <a:xfrm>
            <a:off x="1326900" y="1741875"/>
            <a:ext cx="417000" cy="59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4" name="Shape 1204"/>
        <p:cNvGrpSpPr/>
        <p:nvPr/>
      </p:nvGrpSpPr>
      <p:grpSpPr>
        <a:xfrm>
          <a:off x="0" y="0"/>
          <a:ext cx="0" cy="0"/>
          <a:chOff x="0" y="0"/>
          <a:chExt cx="0" cy="0"/>
        </a:xfrm>
      </p:grpSpPr>
      <p:sp>
        <p:nvSpPr>
          <p:cNvPr id="1205" name="Google Shape;1205;p147"/>
          <p:cNvSpPr txBox="1"/>
          <p:nvPr/>
        </p:nvSpPr>
        <p:spPr>
          <a:xfrm>
            <a:off x="0" y="0"/>
            <a:ext cx="692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Resume json dataset</a:t>
            </a:r>
            <a:endParaRPr sz="1600">
              <a:solidFill>
                <a:srgbClr val="741B47"/>
              </a:solidFill>
              <a:latin typeface="Raleway"/>
              <a:ea typeface="Raleway"/>
              <a:cs typeface="Raleway"/>
              <a:sym typeface="Raleway"/>
            </a:endParaRPr>
          </a:p>
        </p:txBody>
      </p:sp>
      <p:pic>
        <p:nvPicPr>
          <p:cNvPr id="1206" name="Google Shape;1206;p147"/>
          <p:cNvPicPr preferRelativeResize="0"/>
          <p:nvPr/>
        </p:nvPicPr>
        <p:blipFill>
          <a:blip r:embed="rId3">
            <a:alphaModFix/>
          </a:blip>
          <a:stretch>
            <a:fillRect/>
          </a:stretch>
        </p:blipFill>
        <p:spPr>
          <a:xfrm>
            <a:off x="188775" y="559250"/>
            <a:ext cx="8170074" cy="1612175"/>
          </a:xfrm>
          <a:prstGeom prst="rect">
            <a:avLst/>
          </a:prstGeom>
          <a:noFill/>
          <a:ln>
            <a:noFill/>
          </a:ln>
        </p:spPr>
      </p:pic>
      <p:sp>
        <p:nvSpPr>
          <p:cNvPr id="1207" name="Google Shape;1207;p147"/>
          <p:cNvSpPr txBox="1"/>
          <p:nvPr/>
        </p:nvSpPr>
        <p:spPr>
          <a:xfrm>
            <a:off x="188775" y="2481525"/>
            <a:ext cx="826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With utils.py file holds the pre-processing ,get the labels, validation functions etc..</a:t>
            </a:r>
            <a:endParaRPr/>
          </a:p>
        </p:txBody>
      </p:sp>
      <p:pic>
        <p:nvPicPr>
          <p:cNvPr id="1208" name="Google Shape;1208;p147"/>
          <p:cNvPicPr preferRelativeResize="0"/>
          <p:nvPr/>
        </p:nvPicPr>
        <p:blipFill>
          <a:blip r:embed="rId4">
            <a:alphaModFix/>
          </a:blip>
          <a:stretch>
            <a:fillRect/>
          </a:stretch>
        </p:blipFill>
        <p:spPr>
          <a:xfrm>
            <a:off x="1025825" y="3104800"/>
            <a:ext cx="3087317" cy="1680075"/>
          </a:xfrm>
          <a:prstGeom prst="rect">
            <a:avLst/>
          </a:prstGeom>
          <a:noFill/>
          <a:ln cap="flat" cmpd="sng" w="19050">
            <a:solidFill>
              <a:srgbClr val="0000FF"/>
            </a:solidFill>
            <a:prstDash val="solid"/>
            <a:round/>
            <a:headEnd len="sm" w="sm" type="none"/>
            <a:tailEnd len="sm" w="sm" type="none"/>
          </a:ln>
        </p:spPr>
      </p:pic>
      <p:sp>
        <p:nvSpPr>
          <p:cNvPr id="1209" name="Google Shape;1209;p147"/>
          <p:cNvSpPr txBox="1"/>
          <p:nvPr/>
        </p:nvSpPr>
        <p:spPr>
          <a:xfrm>
            <a:off x="5058575" y="3468725"/>
            <a:ext cx="29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With this function whitespaces are removed from the raw data</a:t>
            </a:r>
            <a:endParaRPr/>
          </a:p>
        </p:txBody>
      </p:sp>
      <p:cxnSp>
        <p:nvCxnSpPr>
          <p:cNvPr id="1210" name="Google Shape;1210;p147"/>
          <p:cNvCxnSpPr>
            <a:stCxn id="1208" idx="3"/>
            <a:endCxn id="1209" idx="1"/>
          </p:cNvCxnSpPr>
          <p:nvPr/>
        </p:nvCxnSpPr>
        <p:spPr>
          <a:xfrm flipH="1" rot="10800000">
            <a:off x="4113142" y="3776537"/>
            <a:ext cx="945300" cy="16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4" name="Shape 1214"/>
        <p:cNvGrpSpPr/>
        <p:nvPr/>
      </p:nvGrpSpPr>
      <p:grpSpPr>
        <a:xfrm>
          <a:off x="0" y="0"/>
          <a:ext cx="0" cy="0"/>
          <a:chOff x="0" y="0"/>
          <a:chExt cx="0" cy="0"/>
        </a:xfrm>
      </p:grpSpPr>
      <p:sp>
        <p:nvSpPr>
          <p:cNvPr id="1215" name="Google Shape;1215;p148"/>
          <p:cNvSpPr txBox="1"/>
          <p:nvPr/>
        </p:nvSpPr>
        <p:spPr>
          <a:xfrm>
            <a:off x="0" y="0"/>
            <a:ext cx="873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In util.py the </a:t>
            </a:r>
            <a:r>
              <a:rPr lang="en-GB" sz="1600">
                <a:solidFill>
                  <a:srgbClr val="741B47"/>
                </a:solidFill>
                <a:latin typeface="Raleway"/>
                <a:ea typeface="Raleway"/>
                <a:cs typeface="Raleway"/>
                <a:sym typeface="Raleway"/>
              </a:rPr>
              <a:t>def trim_entity_spans(data: list) removes the leading and trailing white space</a:t>
            </a:r>
            <a:endParaRPr sz="1600">
              <a:solidFill>
                <a:srgbClr val="741B47"/>
              </a:solidFill>
              <a:latin typeface="Raleway"/>
              <a:ea typeface="Raleway"/>
              <a:cs typeface="Raleway"/>
              <a:sym typeface="Raleway"/>
            </a:endParaRPr>
          </a:p>
        </p:txBody>
      </p:sp>
      <p:pic>
        <p:nvPicPr>
          <p:cNvPr id="1216" name="Google Shape;1216;p148"/>
          <p:cNvPicPr preferRelativeResize="0"/>
          <p:nvPr/>
        </p:nvPicPr>
        <p:blipFill>
          <a:blip r:embed="rId3">
            <a:alphaModFix/>
          </a:blip>
          <a:stretch>
            <a:fillRect/>
          </a:stretch>
        </p:blipFill>
        <p:spPr>
          <a:xfrm>
            <a:off x="322250" y="853750"/>
            <a:ext cx="3009900" cy="238125"/>
          </a:xfrm>
          <a:prstGeom prst="rect">
            <a:avLst/>
          </a:prstGeom>
          <a:noFill/>
          <a:ln>
            <a:noFill/>
          </a:ln>
        </p:spPr>
      </p:pic>
      <p:pic>
        <p:nvPicPr>
          <p:cNvPr id="1217" name="Google Shape;1217;p148"/>
          <p:cNvPicPr preferRelativeResize="0"/>
          <p:nvPr/>
        </p:nvPicPr>
        <p:blipFill>
          <a:blip r:embed="rId4">
            <a:alphaModFix/>
          </a:blip>
          <a:stretch>
            <a:fillRect/>
          </a:stretch>
        </p:blipFill>
        <p:spPr>
          <a:xfrm>
            <a:off x="164550" y="1091875"/>
            <a:ext cx="4190450" cy="3004000"/>
          </a:xfrm>
          <a:prstGeom prst="rect">
            <a:avLst/>
          </a:prstGeom>
          <a:noFill/>
          <a:ln cap="flat" cmpd="sng" w="9525">
            <a:solidFill>
              <a:srgbClr val="0000FF"/>
            </a:solidFill>
            <a:prstDash val="solid"/>
            <a:round/>
            <a:headEnd len="sm" w="sm" type="none"/>
            <a:tailEnd len="sm" w="sm" type="none"/>
          </a:ln>
        </p:spPr>
      </p:pic>
      <p:pic>
        <p:nvPicPr>
          <p:cNvPr id="1218" name="Google Shape;1218;p148"/>
          <p:cNvPicPr preferRelativeResize="0"/>
          <p:nvPr/>
        </p:nvPicPr>
        <p:blipFill>
          <a:blip r:embed="rId5">
            <a:alphaModFix/>
          </a:blip>
          <a:stretch>
            <a:fillRect/>
          </a:stretch>
        </p:blipFill>
        <p:spPr>
          <a:xfrm>
            <a:off x="4781100" y="1831200"/>
            <a:ext cx="4362901" cy="2596525"/>
          </a:xfrm>
          <a:prstGeom prst="rect">
            <a:avLst/>
          </a:prstGeom>
          <a:noFill/>
          <a:ln cap="flat" cmpd="sng" w="9525">
            <a:solidFill>
              <a:srgbClr val="0000FF"/>
            </a:solidFill>
            <a:prstDash val="solid"/>
            <a:round/>
            <a:headEnd len="sm" w="sm" type="none"/>
            <a:tailEnd len="sm" w="sm" type="none"/>
          </a:ln>
        </p:spPr>
      </p:pic>
      <p:cxnSp>
        <p:nvCxnSpPr>
          <p:cNvPr id="1219" name="Google Shape;1219;p148"/>
          <p:cNvCxnSpPr>
            <a:endCxn id="1218" idx="0"/>
          </p:cNvCxnSpPr>
          <p:nvPr/>
        </p:nvCxnSpPr>
        <p:spPr>
          <a:xfrm>
            <a:off x="4427850" y="1370700"/>
            <a:ext cx="2534700" cy="460500"/>
          </a:xfrm>
          <a:prstGeom prst="straightConnector1">
            <a:avLst/>
          </a:prstGeom>
          <a:noFill/>
          <a:ln cap="flat" cmpd="sng" w="9525">
            <a:solidFill>
              <a:schemeClr val="dk2"/>
            </a:solidFill>
            <a:prstDash val="solid"/>
            <a:round/>
            <a:headEnd len="med" w="med" type="none"/>
            <a:tailEnd len="med" w="med" type="triangle"/>
          </a:ln>
        </p:spPr>
      </p:cxnSp>
      <p:sp>
        <p:nvSpPr>
          <p:cNvPr id="1220" name="Google Shape;1220;p148"/>
          <p:cNvSpPr txBox="1"/>
          <p:nvPr/>
        </p:nvSpPr>
        <p:spPr>
          <a:xfrm rot="435231">
            <a:off x="4979380" y="861832"/>
            <a:ext cx="1423191" cy="61572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Returns the cleaned data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4" name="Shape 1224"/>
        <p:cNvGrpSpPr/>
        <p:nvPr/>
      </p:nvGrpSpPr>
      <p:grpSpPr>
        <a:xfrm>
          <a:off x="0" y="0"/>
          <a:ext cx="0" cy="0"/>
          <a:chOff x="0" y="0"/>
          <a:chExt cx="0" cy="0"/>
        </a:xfrm>
      </p:grpSpPr>
      <p:sp>
        <p:nvSpPr>
          <p:cNvPr id="1225" name="Google Shape;1225;p149"/>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With the tags will be able map and </a:t>
            </a:r>
            <a:r>
              <a:rPr lang="en-GB" sz="1600">
                <a:solidFill>
                  <a:srgbClr val="741B47"/>
                </a:solidFill>
                <a:latin typeface="Raleway"/>
                <a:ea typeface="Raleway"/>
                <a:cs typeface="Raleway"/>
                <a:sym typeface="Raleway"/>
              </a:rPr>
              <a:t>remap the labels </a:t>
            </a:r>
            <a:endParaRPr sz="1600">
              <a:solidFill>
                <a:srgbClr val="741B47"/>
              </a:solidFill>
              <a:latin typeface="Raleway"/>
              <a:ea typeface="Raleway"/>
              <a:cs typeface="Raleway"/>
              <a:sym typeface="Raleway"/>
            </a:endParaRPr>
          </a:p>
        </p:txBody>
      </p:sp>
      <p:pic>
        <p:nvPicPr>
          <p:cNvPr id="1226" name="Google Shape;1226;p149"/>
          <p:cNvPicPr preferRelativeResize="0"/>
          <p:nvPr/>
        </p:nvPicPr>
        <p:blipFill>
          <a:blip r:embed="rId3">
            <a:alphaModFix/>
          </a:blip>
          <a:stretch>
            <a:fillRect/>
          </a:stretch>
        </p:blipFill>
        <p:spPr>
          <a:xfrm>
            <a:off x="540625" y="843950"/>
            <a:ext cx="7162800" cy="1352550"/>
          </a:xfrm>
          <a:prstGeom prst="rect">
            <a:avLst/>
          </a:prstGeom>
          <a:noFill/>
          <a:ln>
            <a:noFill/>
          </a:ln>
        </p:spPr>
      </p:pic>
      <p:pic>
        <p:nvPicPr>
          <p:cNvPr id="1227" name="Google Shape;1227;p149"/>
          <p:cNvPicPr preferRelativeResize="0"/>
          <p:nvPr/>
        </p:nvPicPr>
        <p:blipFill>
          <a:blip r:embed="rId4">
            <a:alphaModFix/>
          </a:blip>
          <a:stretch>
            <a:fillRect/>
          </a:stretch>
        </p:blipFill>
        <p:spPr>
          <a:xfrm>
            <a:off x="258125" y="2262188"/>
            <a:ext cx="8324850" cy="619125"/>
          </a:xfrm>
          <a:prstGeom prst="rect">
            <a:avLst/>
          </a:prstGeom>
          <a:noFill/>
          <a:ln>
            <a:noFill/>
          </a:ln>
        </p:spPr>
      </p:pic>
      <p:sp>
        <p:nvSpPr>
          <p:cNvPr id="1228" name="Google Shape;1228;p149"/>
          <p:cNvSpPr txBox="1"/>
          <p:nvPr/>
        </p:nvSpPr>
        <p:spPr>
          <a:xfrm>
            <a:off x="156150" y="3238950"/>
            <a:ext cx="662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{0: 'UNKNOWN', 1: 'Name', 2: 'Degree', 3: 'Skills', 4: 'College Name', 5: 'Email Address', 6: 'Designation', 7: 'Companies worked at', 8: 'Empty', 9: 'Graduation Year', 10: 'Years of Experience', 11: 'Location'}</a:t>
            </a:r>
            <a:endParaRPr b="1"/>
          </a:p>
        </p:txBody>
      </p:sp>
      <p:cxnSp>
        <p:nvCxnSpPr>
          <p:cNvPr id="1229" name="Google Shape;1229;p149"/>
          <p:cNvCxnSpPr/>
          <p:nvPr/>
        </p:nvCxnSpPr>
        <p:spPr>
          <a:xfrm>
            <a:off x="4359350" y="1791800"/>
            <a:ext cx="427200" cy="557100"/>
          </a:xfrm>
          <a:prstGeom prst="straightConnector1">
            <a:avLst/>
          </a:prstGeom>
          <a:noFill/>
          <a:ln cap="flat" cmpd="sng" w="9525">
            <a:solidFill>
              <a:schemeClr val="dk2"/>
            </a:solidFill>
            <a:prstDash val="solid"/>
            <a:round/>
            <a:headEnd len="med" w="med" type="none"/>
            <a:tailEnd len="med" w="med" type="triangle"/>
          </a:ln>
        </p:spPr>
      </p:cxnSp>
      <p:cxnSp>
        <p:nvCxnSpPr>
          <p:cNvPr id="1230" name="Google Shape;1230;p149"/>
          <p:cNvCxnSpPr>
            <a:endCxn id="1231" idx="1"/>
          </p:cNvCxnSpPr>
          <p:nvPr/>
        </p:nvCxnSpPr>
        <p:spPr>
          <a:xfrm>
            <a:off x="4786600" y="3932025"/>
            <a:ext cx="672300" cy="621600"/>
          </a:xfrm>
          <a:prstGeom prst="straightConnector1">
            <a:avLst/>
          </a:prstGeom>
          <a:noFill/>
          <a:ln cap="flat" cmpd="sng" w="9525">
            <a:solidFill>
              <a:schemeClr val="dk2"/>
            </a:solidFill>
            <a:prstDash val="solid"/>
            <a:round/>
            <a:headEnd len="med" w="med" type="none"/>
            <a:tailEnd len="med" w="med" type="triangle"/>
          </a:ln>
        </p:spPr>
      </p:cxnSp>
      <p:sp>
        <p:nvSpPr>
          <p:cNvPr id="1231" name="Google Shape;1231;p149"/>
          <p:cNvSpPr txBox="1"/>
          <p:nvPr/>
        </p:nvSpPr>
        <p:spPr>
          <a:xfrm>
            <a:off x="5458900" y="4245825"/>
            <a:ext cx="26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12 </a:t>
            </a:r>
            <a:r>
              <a:rPr lang="en-GB"/>
              <a:t>LABELS</a:t>
            </a:r>
            <a:r>
              <a:rPr lang="en-GB"/>
              <a:t> considered for Resume NER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5" name="Shape 1235"/>
        <p:cNvGrpSpPr/>
        <p:nvPr/>
      </p:nvGrpSpPr>
      <p:grpSpPr>
        <a:xfrm>
          <a:off x="0" y="0"/>
          <a:ext cx="0" cy="0"/>
          <a:chOff x="0" y="0"/>
          <a:chExt cx="0" cy="0"/>
        </a:xfrm>
      </p:grpSpPr>
      <p:sp>
        <p:nvSpPr>
          <p:cNvPr id="1236" name="Google Shape;1236;p150"/>
          <p:cNvSpPr txBox="1"/>
          <p:nvPr/>
        </p:nvSpPr>
        <p:spPr>
          <a:xfrm>
            <a:off x="0" y="0"/>
            <a:ext cx="873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In util.py file process_resume gets the original labels and current labels in </a:t>
            </a:r>
            <a:r>
              <a:rPr lang="en-GB" sz="1600">
                <a:solidFill>
                  <a:srgbClr val="741B47"/>
                </a:solidFill>
                <a:latin typeface="Raleway"/>
                <a:ea typeface="Raleway"/>
                <a:cs typeface="Raleway"/>
                <a:sym typeface="Raleway"/>
              </a:rPr>
              <a:t>sentence</a:t>
            </a:r>
            <a:r>
              <a:rPr lang="en-GB" sz="1600">
                <a:solidFill>
                  <a:srgbClr val="741B47"/>
                </a:solidFill>
                <a:latin typeface="Raleway"/>
                <a:ea typeface="Raleway"/>
                <a:cs typeface="Raleway"/>
                <a:sym typeface="Raleway"/>
              </a:rPr>
              <a:t> and appended to dictionary</a:t>
            </a:r>
            <a:endParaRPr sz="1600">
              <a:solidFill>
                <a:srgbClr val="741B47"/>
              </a:solidFill>
              <a:latin typeface="Raleway"/>
              <a:ea typeface="Raleway"/>
              <a:cs typeface="Raleway"/>
              <a:sym typeface="Raleway"/>
            </a:endParaRPr>
          </a:p>
        </p:txBody>
      </p:sp>
      <p:pic>
        <p:nvPicPr>
          <p:cNvPr id="1237" name="Google Shape;1237;p150"/>
          <p:cNvPicPr preferRelativeResize="0"/>
          <p:nvPr/>
        </p:nvPicPr>
        <p:blipFill>
          <a:blip r:embed="rId3">
            <a:alphaModFix/>
          </a:blip>
          <a:stretch>
            <a:fillRect/>
          </a:stretch>
        </p:blipFill>
        <p:spPr>
          <a:xfrm>
            <a:off x="213050" y="677100"/>
            <a:ext cx="4708448" cy="41616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151"/>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This ResumeDataset class </a:t>
            </a:r>
            <a:r>
              <a:rPr lang="en-GB" sz="1600">
                <a:solidFill>
                  <a:srgbClr val="741B47"/>
                </a:solidFill>
                <a:latin typeface="Raleway"/>
                <a:ea typeface="Raleway"/>
                <a:cs typeface="Raleway"/>
                <a:sym typeface="Raleway"/>
              </a:rPr>
              <a:t>return</a:t>
            </a:r>
            <a:r>
              <a:rPr lang="en-GB" sz="1600">
                <a:solidFill>
                  <a:srgbClr val="741B47"/>
                </a:solidFill>
                <a:latin typeface="Raleway"/>
                <a:ea typeface="Raleway"/>
                <a:cs typeface="Raleway"/>
                <a:sym typeface="Raleway"/>
              </a:rPr>
              <a:t> tensor data and weight parameter</a:t>
            </a:r>
            <a:endParaRPr sz="1600">
              <a:solidFill>
                <a:srgbClr val="741B47"/>
              </a:solidFill>
              <a:latin typeface="Raleway"/>
              <a:ea typeface="Raleway"/>
              <a:cs typeface="Raleway"/>
              <a:sym typeface="Raleway"/>
            </a:endParaRPr>
          </a:p>
        </p:txBody>
      </p:sp>
      <p:pic>
        <p:nvPicPr>
          <p:cNvPr id="1243" name="Google Shape;1243;p151"/>
          <p:cNvPicPr preferRelativeResize="0"/>
          <p:nvPr/>
        </p:nvPicPr>
        <p:blipFill rotWithShape="1">
          <a:blip r:embed="rId3">
            <a:alphaModFix/>
          </a:blip>
          <a:srcRect b="61340" l="0" r="20867" t="0"/>
          <a:stretch/>
        </p:blipFill>
        <p:spPr>
          <a:xfrm>
            <a:off x="55350" y="635400"/>
            <a:ext cx="4736325" cy="1608825"/>
          </a:xfrm>
          <a:prstGeom prst="rect">
            <a:avLst/>
          </a:prstGeom>
          <a:noFill/>
          <a:ln>
            <a:noFill/>
          </a:ln>
        </p:spPr>
      </p:pic>
      <p:pic>
        <p:nvPicPr>
          <p:cNvPr id="1244" name="Google Shape;1244;p151"/>
          <p:cNvPicPr preferRelativeResize="0"/>
          <p:nvPr/>
        </p:nvPicPr>
        <p:blipFill rotWithShape="1">
          <a:blip r:embed="rId4">
            <a:alphaModFix/>
          </a:blip>
          <a:srcRect b="51250" l="0" r="0" t="0"/>
          <a:stretch/>
        </p:blipFill>
        <p:spPr>
          <a:xfrm>
            <a:off x="55350" y="2311725"/>
            <a:ext cx="5886450" cy="1230500"/>
          </a:xfrm>
          <a:prstGeom prst="rect">
            <a:avLst/>
          </a:prstGeom>
          <a:noFill/>
          <a:ln>
            <a:noFill/>
          </a:ln>
        </p:spPr>
      </p:pic>
      <p:sp>
        <p:nvSpPr>
          <p:cNvPr id="1245" name="Google Shape;1245;p151"/>
          <p:cNvSpPr/>
          <p:nvPr/>
        </p:nvSpPr>
        <p:spPr>
          <a:xfrm>
            <a:off x="4852325" y="685925"/>
            <a:ext cx="473100" cy="2856300"/>
          </a:xfrm>
          <a:prstGeom prst="rightBrace">
            <a:avLst>
              <a:gd fmla="val 50000" name="adj1"/>
              <a:gd fmla="val 4967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51"/>
          <p:cNvSpPr txBox="1"/>
          <p:nvPr/>
        </p:nvSpPr>
        <p:spPr>
          <a:xfrm>
            <a:off x="5628725" y="1710450"/>
            <a:ext cx="285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These two functions are used for torch.tensorformat and optimiser for weight_rate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idx="1" type="subTitle"/>
          </p:nvPr>
        </p:nvSpPr>
        <p:spPr>
          <a:xfrm>
            <a:off x="0" y="0"/>
            <a:ext cx="8520600" cy="52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Result </a:t>
            </a:r>
            <a:r>
              <a:rPr lang="en-GB"/>
              <a:t>Comparison</a:t>
            </a:r>
            <a:r>
              <a:rPr lang="en-GB"/>
              <a:t> </a:t>
            </a:r>
            <a:endParaRPr/>
          </a:p>
        </p:txBody>
      </p:sp>
      <p:pic>
        <p:nvPicPr>
          <p:cNvPr id="142" name="Google Shape;142;p26"/>
          <p:cNvPicPr preferRelativeResize="0"/>
          <p:nvPr/>
        </p:nvPicPr>
        <p:blipFill>
          <a:blip r:embed="rId3">
            <a:alphaModFix/>
          </a:blip>
          <a:stretch>
            <a:fillRect/>
          </a:stretch>
        </p:blipFill>
        <p:spPr>
          <a:xfrm>
            <a:off x="119950" y="524700"/>
            <a:ext cx="8839199" cy="3110503"/>
          </a:xfrm>
          <a:prstGeom prst="rect">
            <a:avLst/>
          </a:prstGeom>
          <a:noFill/>
          <a:ln>
            <a:noFill/>
          </a:ln>
        </p:spPr>
      </p:pic>
      <p:pic>
        <p:nvPicPr>
          <p:cNvPr id="143" name="Google Shape;143;p26"/>
          <p:cNvPicPr preferRelativeResize="0"/>
          <p:nvPr/>
        </p:nvPicPr>
        <p:blipFill rotWithShape="1">
          <a:blip r:embed="rId4">
            <a:alphaModFix/>
          </a:blip>
          <a:srcRect b="0" l="0" r="0" t="5401"/>
          <a:stretch/>
        </p:blipFill>
        <p:spPr>
          <a:xfrm>
            <a:off x="119925" y="3635200"/>
            <a:ext cx="8904126" cy="9541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0" name="Shape 1250"/>
        <p:cNvGrpSpPr/>
        <p:nvPr/>
      </p:nvGrpSpPr>
      <p:grpSpPr>
        <a:xfrm>
          <a:off x="0" y="0"/>
          <a:ext cx="0" cy="0"/>
          <a:chOff x="0" y="0"/>
          <a:chExt cx="0" cy="0"/>
        </a:xfrm>
      </p:grpSpPr>
      <p:sp>
        <p:nvSpPr>
          <p:cNvPr id="1251" name="Google Shape;1251;p152"/>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Below two function are used for variable initialization and evaluation matrix</a:t>
            </a:r>
            <a:endParaRPr sz="1600">
              <a:solidFill>
                <a:srgbClr val="741B47"/>
              </a:solidFill>
              <a:latin typeface="Raleway"/>
              <a:ea typeface="Raleway"/>
              <a:cs typeface="Raleway"/>
              <a:sym typeface="Raleway"/>
            </a:endParaRPr>
          </a:p>
        </p:txBody>
      </p:sp>
      <p:pic>
        <p:nvPicPr>
          <p:cNvPr id="1252" name="Google Shape;1252;p152"/>
          <p:cNvPicPr preferRelativeResize="0"/>
          <p:nvPr/>
        </p:nvPicPr>
        <p:blipFill>
          <a:blip r:embed="rId3">
            <a:alphaModFix/>
          </a:blip>
          <a:stretch>
            <a:fillRect/>
          </a:stretch>
        </p:blipFill>
        <p:spPr>
          <a:xfrm>
            <a:off x="330075" y="692500"/>
            <a:ext cx="4505975" cy="3492625"/>
          </a:xfrm>
          <a:prstGeom prst="rect">
            <a:avLst/>
          </a:prstGeom>
          <a:noFill/>
          <a:ln cap="flat" cmpd="sng" w="9525">
            <a:solidFill>
              <a:srgbClr val="0000FF"/>
            </a:solidFill>
            <a:prstDash val="solid"/>
            <a:round/>
            <a:headEnd len="sm" w="sm" type="none"/>
            <a:tailEnd len="sm" w="sm" type="none"/>
          </a:ln>
        </p:spPr>
      </p:pic>
      <p:sp>
        <p:nvSpPr>
          <p:cNvPr id="1253" name="Google Shape;1253;p152"/>
          <p:cNvSpPr/>
          <p:nvPr/>
        </p:nvSpPr>
        <p:spPr>
          <a:xfrm>
            <a:off x="4995838" y="880025"/>
            <a:ext cx="473100" cy="2856300"/>
          </a:xfrm>
          <a:prstGeom prst="rightBrace">
            <a:avLst>
              <a:gd fmla="val 50000" name="adj1"/>
              <a:gd fmla="val 4967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2"/>
          <p:cNvSpPr txBox="1"/>
          <p:nvPr/>
        </p:nvSpPr>
        <p:spPr>
          <a:xfrm>
            <a:off x="5628725" y="1710450"/>
            <a:ext cx="285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First function is for vocab </a:t>
            </a:r>
            <a:r>
              <a:rPr lang="en-GB"/>
              <a:t>variable</a:t>
            </a:r>
            <a:r>
              <a:rPr lang="en-GB"/>
              <a:t> initialization and later used for validation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8" name="Shape 1258"/>
        <p:cNvGrpSpPr/>
        <p:nvPr/>
      </p:nvGrpSpPr>
      <p:grpSpPr>
        <a:xfrm>
          <a:off x="0" y="0"/>
          <a:ext cx="0" cy="0"/>
          <a:chOff x="0" y="0"/>
          <a:chExt cx="0" cy="0"/>
        </a:xfrm>
      </p:grpSpPr>
      <p:sp>
        <p:nvSpPr>
          <p:cNvPr id="1259" name="Google Shape;1259;p153"/>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7: Below two function are used for variable initialization and evaluation matrix</a:t>
            </a:r>
            <a:endParaRPr sz="1600">
              <a:solidFill>
                <a:srgbClr val="741B47"/>
              </a:solidFill>
              <a:latin typeface="Raleway"/>
              <a:ea typeface="Raleway"/>
              <a:cs typeface="Raleway"/>
              <a:sym typeface="Raleway"/>
            </a:endParaRPr>
          </a:p>
        </p:txBody>
      </p:sp>
      <p:sp>
        <p:nvSpPr>
          <p:cNvPr id="1260" name="Google Shape;1260;p153"/>
          <p:cNvSpPr txBox="1"/>
          <p:nvPr/>
        </p:nvSpPr>
        <p:spPr>
          <a:xfrm>
            <a:off x="5264800" y="2935575"/>
            <a:ext cx="30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61" name="Google Shape;1261;p153"/>
          <p:cNvPicPr preferRelativeResize="0"/>
          <p:nvPr/>
        </p:nvPicPr>
        <p:blipFill>
          <a:blip r:embed="rId3">
            <a:alphaModFix/>
          </a:blip>
          <a:stretch>
            <a:fillRect/>
          </a:stretch>
        </p:blipFill>
        <p:spPr>
          <a:xfrm>
            <a:off x="322225" y="680550"/>
            <a:ext cx="3057525" cy="2495550"/>
          </a:xfrm>
          <a:prstGeom prst="rect">
            <a:avLst/>
          </a:prstGeom>
          <a:noFill/>
          <a:ln cap="flat" cmpd="sng" w="9525">
            <a:solidFill>
              <a:srgbClr val="0000FF"/>
            </a:solidFill>
            <a:prstDash val="solid"/>
            <a:round/>
            <a:headEnd len="sm" w="sm" type="none"/>
            <a:tailEnd len="sm" w="sm" type="none"/>
          </a:ln>
        </p:spPr>
      </p:pic>
      <p:pic>
        <p:nvPicPr>
          <p:cNvPr id="1262" name="Google Shape;1262;p153"/>
          <p:cNvPicPr preferRelativeResize="0"/>
          <p:nvPr/>
        </p:nvPicPr>
        <p:blipFill>
          <a:blip r:embed="rId4">
            <a:alphaModFix/>
          </a:blip>
          <a:stretch>
            <a:fillRect/>
          </a:stretch>
        </p:blipFill>
        <p:spPr>
          <a:xfrm>
            <a:off x="4487500" y="1268225"/>
            <a:ext cx="3810000" cy="1085850"/>
          </a:xfrm>
          <a:prstGeom prst="rect">
            <a:avLst/>
          </a:prstGeom>
          <a:noFill/>
          <a:ln cap="flat" cmpd="sng" w="9525">
            <a:solidFill>
              <a:srgbClr val="9900FF"/>
            </a:solidFill>
            <a:prstDash val="solid"/>
            <a:round/>
            <a:headEnd len="sm" w="sm" type="none"/>
            <a:tailEnd len="sm" w="sm" type="none"/>
          </a:ln>
        </p:spPr>
      </p:pic>
      <p:cxnSp>
        <p:nvCxnSpPr>
          <p:cNvPr id="1263" name="Google Shape;1263;p153"/>
          <p:cNvCxnSpPr>
            <a:stCxn id="1261" idx="3"/>
            <a:endCxn id="1262" idx="1"/>
          </p:cNvCxnSpPr>
          <p:nvPr/>
        </p:nvCxnSpPr>
        <p:spPr>
          <a:xfrm flipH="1" rot="10800000">
            <a:off x="3379750" y="1811025"/>
            <a:ext cx="1107900" cy="117300"/>
          </a:xfrm>
          <a:prstGeom prst="straightConnector1">
            <a:avLst/>
          </a:prstGeom>
          <a:noFill/>
          <a:ln cap="flat" cmpd="sng" w="9525">
            <a:solidFill>
              <a:schemeClr val="dk2"/>
            </a:solidFill>
            <a:prstDash val="solid"/>
            <a:round/>
            <a:headEnd len="med" w="med" type="none"/>
            <a:tailEnd len="med" w="med" type="triangle"/>
          </a:ln>
        </p:spPr>
      </p:cxnSp>
      <p:sp>
        <p:nvSpPr>
          <p:cNvPr id="1264" name="Google Shape;1264;p153"/>
          <p:cNvSpPr txBox="1"/>
          <p:nvPr/>
        </p:nvSpPr>
        <p:spPr>
          <a:xfrm>
            <a:off x="1722575" y="3809100"/>
            <a:ext cx="576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function </a:t>
            </a:r>
            <a:r>
              <a:rPr lang="en-GB"/>
              <a:t>implicitly</a:t>
            </a:r>
            <a:r>
              <a:rPr lang="en-GB"/>
              <a:t> trains the data and returns the  training loss, validation loss, accuracy</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8" name="Shape 1268"/>
        <p:cNvGrpSpPr/>
        <p:nvPr/>
      </p:nvGrpSpPr>
      <p:grpSpPr>
        <a:xfrm>
          <a:off x="0" y="0"/>
          <a:ext cx="0" cy="0"/>
          <a:chOff x="0" y="0"/>
          <a:chExt cx="0" cy="0"/>
        </a:xfrm>
      </p:grpSpPr>
      <p:sp>
        <p:nvSpPr>
          <p:cNvPr id="1269" name="Google Shape;1269;p154"/>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8: train.py file the </a:t>
            </a:r>
            <a:r>
              <a:rPr lang="en-GB" sz="1600">
                <a:solidFill>
                  <a:srgbClr val="741B47"/>
                </a:solidFill>
                <a:latin typeface="Raleway"/>
                <a:ea typeface="Raleway"/>
                <a:cs typeface="Raleway"/>
                <a:sym typeface="Raleway"/>
              </a:rPr>
              <a:t>utility</a:t>
            </a:r>
            <a:r>
              <a:rPr lang="en-GB" sz="1600">
                <a:solidFill>
                  <a:srgbClr val="741B47"/>
                </a:solidFill>
                <a:latin typeface="Raleway"/>
                <a:ea typeface="Raleway"/>
                <a:cs typeface="Raleway"/>
                <a:sym typeface="Raleway"/>
              </a:rPr>
              <a:t>.py functions are imported</a:t>
            </a:r>
            <a:endParaRPr sz="1600">
              <a:solidFill>
                <a:srgbClr val="741B47"/>
              </a:solidFill>
              <a:latin typeface="Raleway"/>
              <a:ea typeface="Raleway"/>
              <a:cs typeface="Raleway"/>
              <a:sym typeface="Raleway"/>
            </a:endParaRPr>
          </a:p>
        </p:txBody>
      </p:sp>
      <p:sp>
        <p:nvSpPr>
          <p:cNvPr id="1270" name="Google Shape;1270;p154"/>
          <p:cNvSpPr txBox="1"/>
          <p:nvPr/>
        </p:nvSpPr>
        <p:spPr>
          <a:xfrm>
            <a:off x="5264800" y="2935575"/>
            <a:ext cx="30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71" name="Google Shape;1271;p154"/>
          <p:cNvPicPr preferRelativeResize="0"/>
          <p:nvPr/>
        </p:nvPicPr>
        <p:blipFill>
          <a:blip r:embed="rId3">
            <a:alphaModFix/>
          </a:blip>
          <a:stretch>
            <a:fillRect/>
          </a:stretch>
        </p:blipFill>
        <p:spPr>
          <a:xfrm>
            <a:off x="322225" y="680550"/>
            <a:ext cx="3057525" cy="2495550"/>
          </a:xfrm>
          <a:prstGeom prst="rect">
            <a:avLst/>
          </a:prstGeom>
          <a:noFill/>
          <a:ln cap="flat" cmpd="sng" w="9525">
            <a:solidFill>
              <a:srgbClr val="0000FF"/>
            </a:solidFill>
            <a:prstDash val="solid"/>
            <a:round/>
            <a:headEnd len="sm" w="sm" type="none"/>
            <a:tailEnd len="sm" w="sm" type="none"/>
          </a:ln>
        </p:spPr>
      </p:pic>
      <p:pic>
        <p:nvPicPr>
          <p:cNvPr id="1272" name="Google Shape;1272;p154"/>
          <p:cNvPicPr preferRelativeResize="0"/>
          <p:nvPr/>
        </p:nvPicPr>
        <p:blipFill>
          <a:blip r:embed="rId4">
            <a:alphaModFix/>
          </a:blip>
          <a:stretch>
            <a:fillRect/>
          </a:stretch>
        </p:blipFill>
        <p:spPr>
          <a:xfrm>
            <a:off x="4487500" y="1268225"/>
            <a:ext cx="3810000" cy="1085850"/>
          </a:xfrm>
          <a:prstGeom prst="rect">
            <a:avLst/>
          </a:prstGeom>
          <a:noFill/>
          <a:ln cap="flat" cmpd="sng" w="9525">
            <a:solidFill>
              <a:srgbClr val="9900FF"/>
            </a:solidFill>
            <a:prstDash val="solid"/>
            <a:round/>
            <a:headEnd len="sm" w="sm" type="none"/>
            <a:tailEnd len="sm" w="sm" type="none"/>
          </a:ln>
        </p:spPr>
      </p:pic>
      <p:cxnSp>
        <p:nvCxnSpPr>
          <p:cNvPr id="1273" name="Google Shape;1273;p154"/>
          <p:cNvCxnSpPr>
            <a:stCxn id="1271" idx="3"/>
            <a:endCxn id="1272" idx="1"/>
          </p:cNvCxnSpPr>
          <p:nvPr/>
        </p:nvCxnSpPr>
        <p:spPr>
          <a:xfrm flipH="1" rot="10800000">
            <a:off x="3379750" y="1811025"/>
            <a:ext cx="1107900" cy="117300"/>
          </a:xfrm>
          <a:prstGeom prst="straightConnector1">
            <a:avLst/>
          </a:prstGeom>
          <a:noFill/>
          <a:ln cap="flat" cmpd="sng" w="9525">
            <a:solidFill>
              <a:schemeClr val="dk2"/>
            </a:solidFill>
            <a:prstDash val="solid"/>
            <a:round/>
            <a:headEnd len="med" w="med" type="none"/>
            <a:tailEnd len="med" w="med" type="triangle"/>
          </a:ln>
        </p:spPr>
      </p:cxnSp>
      <p:sp>
        <p:nvSpPr>
          <p:cNvPr id="1274" name="Google Shape;1274;p154"/>
          <p:cNvSpPr txBox="1"/>
          <p:nvPr/>
        </p:nvSpPr>
        <p:spPr>
          <a:xfrm>
            <a:off x="1722575" y="3809100"/>
            <a:ext cx="576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function implicitly calls holds the training parameters  and returns the  training loss, validation loss, accuracy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8" name="Shape 1278"/>
        <p:cNvGrpSpPr/>
        <p:nvPr/>
      </p:nvGrpSpPr>
      <p:grpSpPr>
        <a:xfrm>
          <a:off x="0" y="0"/>
          <a:ext cx="0" cy="0"/>
          <a:chOff x="0" y="0"/>
          <a:chExt cx="0" cy="0"/>
        </a:xfrm>
      </p:grpSpPr>
      <p:sp>
        <p:nvSpPr>
          <p:cNvPr id="1279" name="Google Shape;1279;p155"/>
          <p:cNvSpPr txBox="1"/>
          <p:nvPr/>
        </p:nvSpPr>
        <p:spPr>
          <a:xfrm>
            <a:off x="0" y="0"/>
            <a:ext cx="87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9: train.py file the utility.py functions are imported</a:t>
            </a:r>
            <a:endParaRPr sz="1600">
              <a:solidFill>
                <a:srgbClr val="741B47"/>
              </a:solidFill>
              <a:latin typeface="Raleway"/>
              <a:ea typeface="Raleway"/>
              <a:cs typeface="Raleway"/>
              <a:sym typeface="Raleway"/>
            </a:endParaRPr>
          </a:p>
        </p:txBody>
      </p:sp>
      <p:sp>
        <p:nvSpPr>
          <p:cNvPr id="1280" name="Google Shape;1280;p155"/>
          <p:cNvSpPr txBox="1"/>
          <p:nvPr/>
        </p:nvSpPr>
        <p:spPr>
          <a:xfrm>
            <a:off x="5264800" y="2935575"/>
            <a:ext cx="30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1" name="Google Shape;1281;p155"/>
          <p:cNvSpPr txBox="1"/>
          <p:nvPr/>
        </p:nvSpPr>
        <p:spPr>
          <a:xfrm>
            <a:off x="4731000" y="1043225"/>
            <a:ext cx="400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function parameters are initialized explicitly for training and trained for 5 epochs</a:t>
            </a:r>
            <a:endParaRPr/>
          </a:p>
        </p:txBody>
      </p:sp>
      <p:pic>
        <p:nvPicPr>
          <p:cNvPr id="1282" name="Google Shape;1282;p155"/>
          <p:cNvPicPr preferRelativeResize="0"/>
          <p:nvPr/>
        </p:nvPicPr>
        <p:blipFill>
          <a:blip r:embed="rId3">
            <a:alphaModFix/>
          </a:blip>
          <a:stretch>
            <a:fillRect/>
          </a:stretch>
        </p:blipFill>
        <p:spPr>
          <a:xfrm>
            <a:off x="188725" y="584500"/>
            <a:ext cx="3814475" cy="2266250"/>
          </a:xfrm>
          <a:prstGeom prst="rect">
            <a:avLst/>
          </a:prstGeom>
          <a:noFill/>
          <a:ln cap="flat" cmpd="sng" w="19050">
            <a:solidFill>
              <a:srgbClr val="0000FF"/>
            </a:solidFill>
            <a:prstDash val="solid"/>
            <a:round/>
            <a:headEnd len="sm" w="sm" type="none"/>
            <a:tailEnd len="sm" w="sm" type="none"/>
          </a:ln>
        </p:spPr>
      </p:pic>
      <p:cxnSp>
        <p:nvCxnSpPr>
          <p:cNvPr id="1283" name="Google Shape;1283;p155"/>
          <p:cNvCxnSpPr>
            <a:stCxn id="1282" idx="3"/>
            <a:endCxn id="1281" idx="1"/>
          </p:cNvCxnSpPr>
          <p:nvPr/>
        </p:nvCxnSpPr>
        <p:spPr>
          <a:xfrm flipH="1" rot="10800000">
            <a:off x="4003200" y="1351025"/>
            <a:ext cx="727800" cy="366600"/>
          </a:xfrm>
          <a:prstGeom prst="straightConnector1">
            <a:avLst/>
          </a:prstGeom>
          <a:noFill/>
          <a:ln cap="flat" cmpd="sng" w="9525">
            <a:solidFill>
              <a:schemeClr val="dk2"/>
            </a:solidFill>
            <a:prstDash val="solid"/>
            <a:round/>
            <a:headEnd len="med" w="med" type="none"/>
            <a:tailEnd len="med" w="med" type="triangle"/>
          </a:ln>
        </p:spPr>
      </p:cxnSp>
      <p:pic>
        <p:nvPicPr>
          <p:cNvPr id="1284" name="Google Shape;1284;p155"/>
          <p:cNvPicPr preferRelativeResize="0"/>
          <p:nvPr/>
        </p:nvPicPr>
        <p:blipFill>
          <a:blip r:embed="rId4">
            <a:alphaModFix/>
          </a:blip>
          <a:stretch>
            <a:fillRect/>
          </a:stretch>
        </p:blipFill>
        <p:spPr>
          <a:xfrm>
            <a:off x="405275" y="3476050"/>
            <a:ext cx="3381375" cy="1209675"/>
          </a:xfrm>
          <a:prstGeom prst="rect">
            <a:avLst/>
          </a:prstGeom>
          <a:noFill/>
          <a:ln cap="flat" cmpd="sng" w="19050">
            <a:solidFill>
              <a:srgbClr val="0000FF"/>
            </a:solidFill>
            <a:prstDash val="solid"/>
            <a:round/>
            <a:headEnd len="sm" w="sm" type="none"/>
            <a:tailEnd len="sm" w="sm" type="none"/>
          </a:ln>
        </p:spPr>
      </p:pic>
      <p:sp>
        <p:nvSpPr>
          <p:cNvPr id="1285" name="Google Shape;1285;p155"/>
          <p:cNvSpPr txBox="1"/>
          <p:nvPr/>
        </p:nvSpPr>
        <p:spPr>
          <a:xfrm>
            <a:off x="4852375" y="3712050"/>
            <a:ext cx="29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To save the model as bin</a:t>
            </a:r>
            <a:endParaRPr/>
          </a:p>
        </p:txBody>
      </p:sp>
      <p:cxnSp>
        <p:nvCxnSpPr>
          <p:cNvPr id="1286" name="Google Shape;1286;p155"/>
          <p:cNvCxnSpPr>
            <a:stCxn id="1284" idx="3"/>
            <a:endCxn id="1285" idx="1"/>
          </p:cNvCxnSpPr>
          <p:nvPr/>
        </p:nvCxnSpPr>
        <p:spPr>
          <a:xfrm flipH="1" rot="10800000">
            <a:off x="3786650" y="3912288"/>
            <a:ext cx="1065600" cy="16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0" name="Shape 1290"/>
        <p:cNvGrpSpPr/>
        <p:nvPr/>
      </p:nvGrpSpPr>
      <p:grpSpPr>
        <a:xfrm>
          <a:off x="0" y="0"/>
          <a:ext cx="0" cy="0"/>
          <a:chOff x="0" y="0"/>
          <a:chExt cx="0" cy="0"/>
        </a:xfrm>
      </p:grpSpPr>
      <p:sp>
        <p:nvSpPr>
          <p:cNvPr id="1291" name="Google Shape;1291;p156"/>
          <p:cNvSpPr txBox="1"/>
          <p:nvPr>
            <p:ph idx="1" type="subTitle"/>
          </p:nvPr>
        </p:nvSpPr>
        <p:spPr>
          <a:xfrm>
            <a:off x="0" y="561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Prediction Result</a:t>
            </a:r>
            <a:endParaRPr/>
          </a:p>
        </p:txBody>
      </p:sp>
      <p:pic>
        <p:nvPicPr>
          <p:cNvPr id="1292" name="Google Shape;1292;p156"/>
          <p:cNvPicPr preferRelativeResize="0"/>
          <p:nvPr/>
        </p:nvPicPr>
        <p:blipFill>
          <a:blip r:embed="rId3">
            <a:alphaModFix/>
          </a:blip>
          <a:stretch>
            <a:fillRect/>
          </a:stretch>
        </p:blipFill>
        <p:spPr>
          <a:xfrm>
            <a:off x="285825" y="940525"/>
            <a:ext cx="4106325" cy="2662350"/>
          </a:xfrm>
          <a:prstGeom prst="rect">
            <a:avLst/>
          </a:prstGeom>
          <a:noFill/>
          <a:ln cap="flat" cmpd="sng" w="19050">
            <a:solidFill>
              <a:schemeClr val="accent1"/>
            </a:solidFill>
            <a:prstDash val="solid"/>
            <a:round/>
            <a:headEnd len="sm" w="sm" type="none"/>
            <a:tailEnd len="sm" w="sm" type="none"/>
          </a:ln>
        </p:spPr>
      </p:pic>
      <p:sp>
        <p:nvSpPr>
          <p:cNvPr id="1293" name="Google Shape;1293;p156"/>
          <p:cNvSpPr txBox="1"/>
          <p:nvPr/>
        </p:nvSpPr>
        <p:spPr>
          <a:xfrm>
            <a:off x="5822825" y="1079650"/>
            <a:ext cx="30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294" name="Google Shape;1294;p156"/>
          <p:cNvCxnSpPr/>
          <p:nvPr/>
        </p:nvCxnSpPr>
        <p:spPr>
          <a:xfrm flipH="1" rot="10800000">
            <a:off x="4392150" y="1819600"/>
            <a:ext cx="824100" cy="452100"/>
          </a:xfrm>
          <a:prstGeom prst="straightConnector1">
            <a:avLst/>
          </a:prstGeom>
          <a:noFill/>
          <a:ln cap="flat" cmpd="sng" w="9525">
            <a:solidFill>
              <a:schemeClr val="dk2"/>
            </a:solidFill>
            <a:prstDash val="solid"/>
            <a:round/>
            <a:headEnd len="med" w="med" type="none"/>
            <a:tailEnd len="med" w="med" type="triangle"/>
          </a:ln>
        </p:spPr>
      </p:cxnSp>
      <p:sp>
        <p:nvSpPr>
          <p:cNvPr id="1295" name="Google Shape;1295;p156"/>
          <p:cNvSpPr txBox="1"/>
          <p:nvPr/>
        </p:nvSpPr>
        <p:spPr>
          <a:xfrm>
            <a:off x="5264825" y="1309750"/>
            <a:ext cx="344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classified each ner labels and calculated the precision,recall,f1-score for correct predictio</a:t>
            </a:r>
            <a:r>
              <a:rPr lang="en-GB"/>
              <a:t>n</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9" name="Shape 1299"/>
        <p:cNvGrpSpPr/>
        <p:nvPr/>
      </p:nvGrpSpPr>
      <p:grpSpPr>
        <a:xfrm>
          <a:off x="0" y="0"/>
          <a:ext cx="0" cy="0"/>
          <a:chOff x="0" y="0"/>
          <a:chExt cx="0" cy="0"/>
        </a:xfrm>
      </p:grpSpPr>
      <p:sp>
        <p:nvSpPr>
          <p:cNvPr id="1300" name="Google Shape;1300;p157"/>
          <p:cNvSpPr txBox="1"/>
          <p:nvPr>
            <p:ph idx="1" type="subTitle"/>
          </p:nvPr>
        </p:nvSpPr>
        <p:spPr>
          <a:xfrm>
            <a:off x="178250" y="262375"/>
            <a:ext cx="8520600" cy="72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sp>
        <p:nvSpPr>
          <p:cNvPr id="1301" name="Google Shape;1301;p157"/>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02" name="Google Shape;1302;p157"/>
          <p:cNvPicPr preferRelativeResize="0"/>
          <p:nvPr/>
        </p:nvPicPr>
        <p:blipFill>
          <a:blip r:embed="rId3">
            <a:alphaModFix/>
          </a:blip>
          <a:stretch>
            <a:fillRect/>
          </a:stretch>
        </p:blipFill>
        <p:spPr>
          <a:xfrm>
            <a:off x="178238" y="1127375"/>
            <a:ext cx="2695575" cy="2657475"/>
          </a:xfrm>
          <a:prstGeom prst="rect">
            <a:avLst/>
          </a:prstGeom>
          <a:noFill/>
          <a:ln>
            <a:noFill/>
          </a:ln>
        </p:spPr>
      </p:pic>
      <p:sp>
        <p:nvSpPr>
          <p:cNvPr id="1303" name="Google Shape;1303;p157"/>
          <p:cNvSpPr/>
          <p:nvPr/>
        </p:nvSpPr>
        <p:spPr>
          <a:xfrm>
            <a:off x="812750" y="2652475"/>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4" name="Google Shape;1304;p157"/>
          <p:cNvCxnSpPr>
            <a:stCxn id="1303" idx="2"/>
          </p:cNvCxnSpPr>
          <p:nvPr/>
        </p:nvCxnSpPr>
        <p:spPr>
          <a:xfrm>
            <a:off x="1443500" y="2895175"/>
            <a:ext cx="1237500" cy="1447800"/>
          </a:xfrm>
          <a:prstGeom prst="straightConnector1">
            <a:avLst/>
          </a:prstGeom>
          <a:noFill/>
          <a:ln cap="flat" cmpd="sng" w="9525">
            <a:solidFill>
              <a:schemeClr val="dk2"/>
            </a:solidFill>
            <a:prstDash val="solid"/>
            <a:round/>
            <a:headEnd len="med" w="med" type="none"/>
            <a:tailEnd len="med" w="med" type="triangle"/>
          </a:ln>
        </p:spPr>
      </p:cxnSp>
      <p:pic>
        <p:nvPicPr>
          <p:cNvPr id="1305" name="Google Shape;1305;p157"/>
          <p:cNvPicPr preferRelativeResize="0"/>
          <p:nvPr/>
        </p:nvPicPr>
        <p:blipFill>
          <a:blip r:embed="rId4">
            <a:alphaModFix/>
          </a:blip>
          <a:stretch>
            <a:fillRect/>
          </a:stretch>
        </p:blipFill>
        <p:spPr>
          <a:xfrm>
            <a:off x="3199263" y="1450475"/>
            <a:ext cx="5804438" cy="1835457"/>
          </a:xfrm>
          <a:prstGeom prst="rect">
            <a:avLst/>
          </a:prstGeom>
          <a:noFill/>
          <a:ln cap="flat" cmpd="sng" w="9525">
            <a:solidFill>
              <a:srgbClr val="0000FF"/>
            </a:solidFill>
            <a:prstDash val="solid"/>
            <a:round/>
            <a:headEnd len="sm" w="sm" type="none"/>
            <a:tailEnd len="sm" w="sm" type="none"/>
          </a:ln>
        </p:spPr>
      </p:pic>
      <p:sp>
        <p:nvSpPr>
          <p:cNvPr id="1306" name="Google Shape;1306;p157"/>
          <p:cNvSpPr txBox="1"/>
          <p:nvPr/>
        </p:nvSpPr>
        <p:spPr>
          <a:xfrm>
            <a:off x="1334400" y="4330725"/>
            <a:ext cx="18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File structure</a:t>
            </a:r>
            <a:endParaRPr/>
          </a:p>
        </p:txBody>
      </p:sp>
      <p:sp>
        <p:nvSpPr>
          <p:cNvPr id="1307" name="Google Shape;1307;p157"/>
          <p:cNvSpPr txBox="1"/>
          <p:nvPr/>
        </p:nvSpPr>
        <p:spPr>
          <a:xfrm>
            <a:off x="3736325" y="3639275"/>
            <a:ext cx="4148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The prediction code gets the model path, tokeniser, max-len, labels as input to the trained model</a:t>
            </a:r>
            <a:endParaRPr/>
          </a:p>
        </p:txBody>
      </p:sp>
      <p:cxnSp>
        <p:nvCxnSpPr>
          <p:cNvPr id="1308" name="Google Shape;1308;p157"/>
          <p:cNvCxnSpPr>
            <a:stCxn id="1305" idx="2"/>
            <a:endCxn id="1307" idx="0"/>
          </p:cNvCxnSpPr>
          <p:nvPr/>
        </p:nvCxnSpPr>
        <p:spPr>
          <a:xfrm flipH="1">
            <a:off x="5810781" y="3285932"/>
            <a:ext cx="290700" cy="35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2" name="Shape 1312"/>
        <p:cNvGrpSpPr/>
        <p:nvPr/>
      </p:nvGrpSpPr>
      <p:grpSpPr>
        <a:xfrm>
          <a:off x="0" y="0"/>
          <a:ext cx="0" cy="0"/>
          <a:chOff x="0" y="0"/>
          <a:chExt cx="0" cy="0"/>
        </a:xfrm>
      </p:grpSpPr>
      <p:sp>
        <p:nvSpPr>
          <p:cNvPr id="1313" name="Google Shape;1313;p158"/>
          <p:cNvSpPr txBox="1"/>
          <p:nvPr>
            <p:ph idx="1" type="subTitle"/>
          </p:nvPr>
        </p:nvSpPr>
        <p:spPr>
          <a:xfrm>
            <a:off x="56925" y="0"/>
            <a:ext cx="8520600" cy="72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sp>
        <p:nvSpPr>
          <p:cNvPr id="1314" name="Google Shape;1314;p158"/>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5" name="Google Shape;1315;p158"/>
          <p:cNvSpPr txBox="1"/>
          <p:nvPr/>
        </p:nvSpPr>
        <p:spPr>
          <a:xfrm>
            <a:off x="4852350" y="936425"/>
            <a:ext cx="4148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The prediction function in the utils.py checks for the entities, current id, start, end and returns the entities to predict_api() function</a:t>
            </a:r>
            <a:endParaRPr/>
          </a:p>
        </p:txBody>
      </p:sp>
      <p:cxnSp>
        <p:nvCxnSpPr>
          <p:cNvPr id="1316" name="Google Shape;1316;p158"/>
          <p:cNvCxnSpPr>
            <a:stCxn id="1317" idx="3"/>
            <a:endCxn id="1315" idx="1"/>
          </p:cNvCxnSpPr>
          <p:nvPr/>
        </p:nvCxnSpPr>
        <p:spPr>
          <a:xfrm flipH="1" rot="10800000">
            <a:off x="4294675" y="1352000"/>
            <a:ext cx="557700" cy="232200"/>
          </a:xfrm>
          <a:prstGeom prst="straightConnector1">
            <a:avLst/>
          </a:prstGeom>
          <a:noFill/>
          <a:ln cap="flat" cmpd="sng" w="9525">
            <a:solidFill>
              <a:schemeClr val="dk2"/>
            </a:solidFill>
            <a:prstDash val="solid"/>
            <a:round/>
            <a:headEnd len="med" w="med" type="none"/>
            <a:tailEnd len="med" w="med" type="triangle"/>
          </a:ln>
        </p:spPr>
      </p:cxnSp>
      <p:pic>
        <p:nvPicPr>
          <p:cNvPr id="1317" name="Google Shape;1317;p158"/>
          <p:cNvPicPr preferRelativeResize="0"/>
          <p:nvPr/>
        </p:nvPicPr>
        <p:blipFill>
          <a:blip r:embed="rId3">
            <a:alphaModFix/>
          </a:blip>
          <a:stretch>
            <a:fillRect/>
          </a:stretch>
        </p:blipFill>
        <p:spPr>
          <a:xfrm>
            <a:off x="0" y="720300"/>
            <a:ext cx="4294675" cy="1727800"/>
          </a:xfrm>
          <a:prstGeom prst="rect">
            <a:avLst/>
          </a:prstGeom>
          <a:noFill/>
          <a:ln cap="flat" cmpd="sng" w="9525">
            <a:solidFill>
              <a:srgbClr val="0000FF"/>
            </a:solidFill>
            <a:prstDash val="solid"/>
            <a:round/>
            <a:headEnd len="sm" w="sm" type="none"/>
            <a:tailEnd len="sm" w="sm" type="none"/>
          </a:ln>
        </p:spPr>
      </p:pic>
      <p:pic>
        <p:nvPicPr>
          <p:cNvPr id="1318" name="Google Shape;1318;p158"/>
          <p:cNvPicPr preferRelativeResize="0"/>
          <p:nvPr/>
        </p:nvPicPr>
        <p:blipFill>
          <a:blip r:embed="rId4">
            <a:alphaModFix/>
          </a:blip>
          <a:stretch>
            <a:fillRect/>
          </a:stretch>
        </p:blipFill>
        <p:spPr>
          <a:xfrm>
            <a:off x="0" y="2632400"/>
            <a:ext cx="5848125" cy="2117215"/>
          </a:xfrm>
          <a:prstGeom prst="rect">
            <a:avLst/>
          </a:prstGeom>
          <a:noFill/>
          <a:ln cap="flat" cmpd="sng" w="9525">
            <a:solidFill>
              <a:srgbClr val="0000FF"/>
            </a:solidFill>
            <a:prstDash val="solid"/>
            <a:round/>
            <a:headEnd len="sm" w="sm" type="none"/>
            <a:tailEnd len="sm" w="sm" type="none"/>
          </a:ln>
        </p:spPr>
      </p:pic>
      <p:sp>
        <p:nvSpPr>
          <p:cNvPr id="1319" name="Google Shape;1319;p158"/>
          <p:cNvSpPr txBox="1"/>
          <p:nvPr/>
        </p:nvSpPr>
        <p:spPr>
          <a:xfrm>
            <a:off x="6254250" y="2522750"/>
            <a:ext cx="27468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With the predict_api we call the preprocess,predict function to return entities</a:t>
            </a:r>
            <a:endParaRPr/>
          </a:p>
        </p:txBody>
      </p:sp>
      <p:cxnSp>
        <p:nvCxnSpPr>
          <p:cNvPr id="1320" name="Google Shape;1320;p158"/>
          <p:cNvCxnSpPr>
            <a:stCxn id="1321" idx="1"/>
            <a:endCxn id="1319" idx="1"/>
          </p:cNvCxnSpPr>
          <p:nvPr/>
        </p:nvCxnSpPr>
        <p:spPr>
          <a:xfrm flipH="1" rot="10800000">
            <a:off x="3348200" y="2938400"/>
            <a:ext cx="2906100" cy="336900"/>
          </a:xfrm>
          <a:prstGeom prst="straightConnector1">
            <a:avLst/>
          </a:prstGeom>
          <a:noFill/>
          <a:ln cap="flat" cmpd="sng" w="9525">
            <a:solidFill>
              <a:schemeClr val="dk2"/>
            </a:solidFill>
            <a:prstDash val="solid"/>
            <a:round/>
            <a:headEnd len="med" w="med" type="none"/>
            <a:tailEnd len="med" w="med" type="triangle"/>
          </a:ln>
        </p:spPr>
      </p:cxnSp>
      <p:sp>
        <p:nvSpPr>
          <p:cNvPr id="1321" name="Google Shape;1321;p158"/>
          <p:cNvSpPr/>
          <p:nvPr/>
        </p:nvSpPr>
        <p:spPr>
          <a:xfrm>
            <a:off x="3105500" y="2826500"/>
            <a:ext cx="242700" cy="897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158"/>
          <p:cNvCxnSpPr/>
          <p:nvPr/>
        </p:nvCxnSpPr>
        <p:spPr>
          <a:xfrm flipH="1" rot="10800000">
            <a:off x="4374025" y="4063850"/>
            <a:ext cx="2431500" cy="458100"/>
          </a:xfrm>
          <a:prstGeom prst="straightConnector1">
            <a:avLst/>
          </a:prstGeom>
          <a:noFill/>
          <a:ln cap="flat" cmpd="sng" w="9525">
            <a:solidFill>
              <a:schemeClr val="dk2"/>
            </a:solidFill>
            <a:prstDash val="solid"/>
            <a:round/>
            <a:headEnd len="med" w="med" type="none"/>
            <a:tailEnd len="med" w="med" type="triangle"/>
          </a:ln>
        </p:spPr>
      </p:cxnSp>
      <p:sp>
        <p:nvSpPr>
          <p:cNvPr id="1323" name="Google Shape;1323;p158"/>
          <p:cNvSpPr txBox="1"/>
          <p:nvPr/>
        </p:nvSpPr>
        <p:spPr>
          <a:xfrm>
            <a:off x="6975275" y="3687800"/>
            <a:ext cx="202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Gradio interface with text box to upload</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7" name="Shape 1327"/>
        <p:cNvGrpSpPr/>
        <p:nvPr/>
      </p:nvGrpSpPr>
      <p:grpSpPr>
        <a:xfrm>
          <a:off x="0" y="0"/>
          <a:ext cx="0" cy="0"/>
          <a:chOff x="0" y="0"/>
          <a:chExt cx="0" cy="0"/>
        </a:xfrm>
      </p:grpSpPr>
      <p:sp>
        <p:nvSpPr>
          <p:cNvPr id="1328" name="Google Shape;1328;p159"/>
          <p:cNvSpPr txBox="1"/>
          <p:nvPr>
            <p:ph idx="1" type="subTitle"/>
          </p:nvPr>
        </p:nvSpPr>
        <p:spPr>
          <a:xfrm>
            <a:off x="178275" y="141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Faced- future enhancements</a:t>
            </a:r>
            <a:endParaRPr/>
          </a:p>
        </p:txBody>
      </p:sp>
      <p:sp>
        <p:nvSpPr>
          <p:cNvPr id="1329" name="Google Shape;1329;p159"/>
          <p:cNvSpPr txBox="1"/>
          <p:nvPr/>
        </p:nvSpPr>
        <p:spPr>
          <a:xfrm>
            <a:off x="5895625" y="3321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30" name="Google Shape;1330;p159"/>
          <p:cNvSpPr txBox="1"/>
          <p:nvPr/>
        </p:nvSpPr>
        <p:spPr>
          <a:xfrm>
            <a:off x="291125" y="960938"/>
            <a:ext cx="7860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The dataset available </a:t>
            </a:r>
            <a:r>
              <a:rPr lang="en-GB"/>
              <a:t>wasn't</a:t>
            </a:r>
            <a:r>
              <a:rPr lang="en-GB"/>
              <a:t> commonly used for training the transformer model</a:t>
            </a:r>
            <a:endParaRPr/>
          </a:p>
          <a:p>
            <a:pPr indent="-317500" lvl="0" marL="457200" rtl="0" algn="l">
              <a:spcBef>
                <a:spcPts val="0"/>
              </a:spcBef>
              <a:spcAft>
                <a:spcPts val="0"/>
              </a:spcAft>
              <a:buSzPts val="1400"/>
              <a:buChar char="-"/>
            </a:pPr>
            <a:r>
              <a:rPr lang="en-GB"/>
              <a:t>Older versions of libraries,packages are used</a:t>
            </a:r>
            <a:endParaRPr/>
          </a:p>
        </p:txBody>
      </p:sp>
      <p:sp>
        <p:nvSpPr>
          <p:cNvPr id="1331" name="Google Shape;1331;p159"/>
          <p:cNvSpPr txBox="1"/>
          <p:nvPr>
            <p:ph idx="1" type="subTitle"/>
          </p:nvPr>
        </p:nvSpPr>
        <p:spPr>
          <a:xfrm>
            <a:off x="178275" y="2465700"/>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enhancements</a:t>
            </a:r>
            <a:endParaRPr/>
          </a:p>
        </p:txBody>
      </p:sp>
      <p:sp>
        <p:nvSpPr>
          <p:cNvPr id="1332" name="Google Shape;1332;p159"/>
          <p:cNvSpPr txBox="1"/>
          <p:nvPr/>
        </p:nvSpPr>
        <p:spPr>
          <a:xfrm>
            <a:off x="564825" y="3321600"/>
            <a:ext cx="7860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Try with spacy or other base model of transformer to </a:t>
            </a:r>
            <a:r>
              <a:rPr lang="en-GB"/>
              <a:t>improve</a:t>
            </a:r>
            <a:r>
              <a:rPr lang="en-GB"/>
              <a:t> the </a:t>
            </a:r>
            <a:r>
              <a:rPr lang="en-GB"/>
              <a:t>accuracy</a:t>
            </a:r>
            <a:endParaRPr/>
          </a:p>
          <a:p>
            <a:pPr indent="-317500" lvl="0" marL="457200" rtl="0" algn="l">
              <a:spcBef>
                <a:spcPts val="0"/>
              </a:spcBef>
              <a:spcAft>
                <a:spcPts val="0"/>
              </a:spcAft>
              <a:buSzPts val="1400"/>
              <a:buChar char="-"/>
            </a:pPr>
            <a:r>
              <a:rPr lang="en-GB"/>
              <a:t>To train the model with latest version of transformer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sp>
        <p:nvSpPr>
          <p:cNvPr id="1337" name="Google Shape;1337;p160"/>
          <p:cNvSpPr txBox="1"/>
          <p:nvPr>
            <p:ph idx="1" type="subTitle"/>
          </p:nvPr>
        </p:nvSpPr>
        <p:spPr>
          <a:xfrm>
            <a:off x="0" y="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Prediction</a:t>
            </a:r>
            <a:r>
              <a:rPr lang="en-GB"/>
              <a:t> Output on Unseen data</a:t>
            </a:r>
            <a:endParaRPr/>
          </a:p>
        </p:txBody>
      </p:sp>
      <p:sp>
        <p:nvSpPr>
          <p:cNvPr id="1338" name="Google Shape;1338;p160"/>
          <p:cNvSpPr txBox="1"/>
          <p:nvPr/>
        </p:nvSpPr>
        <p:spPr>
          <a:xfrm>
            <a:off x="220450" y="792600"/>
            <a:ext cx="776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E1116"/>
                </a:solidFill>
                <a:highlight>
                  <a:srgbClr val="FFFFFF"/>
                </a:highlight>
              </a:rPr>
              <a:t>A sample summary of an unseen resume of an employee from indeed.com obtained by prediction by our model is shown below :</a:t>
            </a:r>
            <a:endParaRPr/>
          </a:p>
        </p:txBody>
      </p:sp>
      <p:sp>
        <p:nvSpPr>
          <p:cNvPr id="1339" name="Google Shape;1339;p160"/>
          <p:cNvSpPr txBox="1"/>
          <p:nvPr/>
        </p:nvSpPr>
        <p:spPr>
          <a:xfrm>
            <a:off x="707700" y="1541775"/>
            <a:ext cx="6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CV-1</a:t>
            </a:r>
            <a:endParaRPr/>
          </a:p>
        </p:txBody>
      </p:sp>
      <p:pic>
        <p:nvPicPr>
          <p:cNvPr id="1340" name="Google Shape;1340;p160"/>
          <p:cNvPicPr preferRelativeResize="0"/>
          <p:nvPr/>
        </p:nvPicPr>
        <p:blipFill>
          <a:blip r:embed="rId4">
            <a:alphaModFix/>
          </a:blip>
          <a:stretch>
            <a:fillRect/>
          </a:stretch>
        </p:blipFill>
        <p:spPr>
          <a:xfrm>
            <a:off x="1744700" y="1346700"/>
            <a:ext cx="7221590" cy="3492001"/>
          </a:xfrm>
          <a:prstGeom prst="rect">
            <a:avLst/>
          </a:prstGeom>
          <a:noFill/>
          <a:ln cap="flat" cmpd="sng" w="9525">
            <a:solidFill>
              <a:schemeClr val="accent1"/>
            </a:solidFill>
            <a:prstDash val="solid"/>
            <a:round/>
            <a:headEnd len="sm" w="sm" type="none"/>
            <a:tailEnd len="sm" w="sm" type="none"/>
          </a:ln>
        </p:spPr>
      </p:pic>
      <p:cxnSp>
        <p:nvCxnSpPr>
          <p:cNvPr id="1341" name="Google Shape;1341;p160"/>
          <p:cNvCxnSpPr>
            <a:stCxn id="1339" idx="3"/>
          </p:cNvCxnSpPr>
          <p:nvPr/>
        </p:nvCxnSpPr>
        <p:spPr>
          <a:xfrm>
            <a:off x="1326900" y="1741875"/>
            <a:ext cx="417000" cy="59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idx="1" type="subTitle"/>
          </p:nvPr>
        </p:nvSpPr>
        <p:spPr>
          <a:xfrm>
            <a:off x="0" y="0"/>
            <a:ext cx="8520600" cy="55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Pie-Chart Representation Of Entities Count </a:t>
            </a:r>
            <a:endParaRPr/>
          </a:p>
        </p:txBody>
      </p:sp>
      <p:pic>
        <p:nvPicPr>
          <p:cNvPr id="149" name="Google Shape;149;p27"/>
          <p:cNvPicPr preferRelativeResize="0"/>
          <p:nvPr/>
        </p:nvPicPr>
        <p:blipFill>
          <a:blip r:embed="rId3">
            <a:alphaModFix/>
          </a:blip>
          <a:stretch>
            <a:fillRect/>
          </a:stretch>
        </p:blipFill>
        <p:spPr>
          <a:xfrm>
            <a:off x="433650" y="609650"/>
            <a:ext cx="4634805" cy="558000"/>
          </a:xfrm>
          <a:prstGeom prst="rect">
            <a:avLst/>
          </a:prstGeom>
          <a:noFill/>
          <a:ln cap="flat" cmpd="sng" w="19050">
            <a:solidFill>
              <a:schemeClr val="dk2"/>
            </a:solidFill>
            <a:prstDash val="solid"/>
            <a:round/>
            <a:headEnd len="sm" w="sm" type="none"/>
            <a:tailEnd len="sm" w="sm" type="none"/>
          </a:ln>
        </p:spPr>
      </p:pic>
      <p:pic>
        <p:nvPicPr>
          <p:cNvPr id="150" name="Google Shape;150;p27" title="Chart"/>
          <p:cNvPicPr preferRelativeResize="0"/>
          <p:nvPr/>
        </p:nvPicPr>
        <p:blipFill>
          <a:blip r:embed="rId4">
            <a:alphaModFix/>
          </a:blip>
          <a:stretch>
            <a:fillRect/>
          </a:stretch>
        </p:blipFill>
        <p:spPr>
          <a:xfrm>
            <a:off x="766625" y="1342225"/>
            <a:ext cx="6987351" cy="349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1" type="subTitle"/>
          </p:nvPr>
        </p:nvSpPr>
        <p:spPr>
          <a:xfrm>
            <a:off x="45675" y="0"/>
            <a:ext cx="2880900" cy="57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Sample Result</a:t>
            </a:r>
            <a:endParaRPr/>
          </a:p>
        </p:txBody>
      </p:sp>
      <p:pic>
        <p:nvPicPr>
          <p:cNvPr id="156" name="Google Shape;156;p28"/>
          <p:cNvPicPr preferRelativeResize="0"/>
          <p:nvPr/>
        </p:nvPicPr>
        <p:blipFill>
          <a:blip r:embed="rId3">
            <a:alphaModFix/>
          </a:blip>
          <a:stretch>
            <a:fillRect/>
          </a:stretch>
        </p:blipFill>
        <p:spPr>
          <a:xfrm>
            <a:off x="350775" y="2071463"/>
            <a:ext cx="7540699" cy="1000575"/>
          </a:xfrm>
          <a:prstGeom prst="rect">
            <a:avLst/>
          </a:prstGeom>
          <a:noFill/>
          <a:ln>
            <a:noFill/>
          </a:ln>
        </p:spPr>
      </p:pic>
      <p:sp>
        <p:nvSpPr>
          <p:cNvPr id="157" name="Google Shape;157;p28"/>
          <p:cNvSpPr txBox="1"/>
          <p:nvPr/>
        </p:nvSpPr>
        <p:spPr>
          <a:xfrm>
            <a:off x="510675" y="1591144"/>
            <a:ext cx="43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Doctor Robo Output: Entities Count (4)</a:t>
            </a:r>
            <a:endParaRPr b="1"/>
          </a:p>
        </p:txBody>
      </p:sp>
      <p:sp>
        <p:nvSpPr>
          <p:cNvPr id="158" name="Google Shape;158;p28"/>
          <p:cNvSpPr txBox="1"/>
          <p:nvPr/>
        </p:nvSpPr>
        <p:spPr>
          <a:xfrm>
            <a:off x="510675" y="3072050"/>
            <a:ext cx="47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Biomedical-ner-all </a:t>
            </a:r>
            <a:r>
              <a:rPr b="1" lang="en-GB"/>
              <a:t>Output: </a:t>
            </a:r>
            <a:r>
              <a:rPr b="1" lang="en-GB">
                <a:solidFill>
                  <a:schemeClr val="dk1"/>
                </a:solidFill>
              </a:rPr>
              <a:t>Entities Count (6)</a:t>
            </a:r>
            <a:endParaRPr b="1"/>
          </a:p>
        </p:txBody>
      </p:sp>
      <p:sp>
        <p:nvSpPr>
          <p:cNvPr id="159" name="Google Shape;159;p28"/>
          <p:cNvSpPr txBox="1"/>
          <p:nvPr/>
        </p:nvSpPr>
        <p:spPr>
          <a:xfrm>
            <a:off x="425175" y="762825"/>
            <a:ext cx="821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Input Text: </a:t>
            </a:r>
            <a:r>
              <a:rPr lang="en-GB" sz="1800"/>
              <a:t>Blood pressure was 120/80,  Height is 640cm and weight is 60kg</a:t>
            </a:r>
            <a:endParaRPr sz="1800"/>
          </a:p>
        </p:txBody>
      </p:sp>
      <p:pic>
        <p:nvPicPr>
          <p:cNvPr id="160" name="Google Shape;160;p28"/>
          <p:cNvPicPr preferRelativeResize="0"/>
          <p:nvPr/>
        </p:nvPicPr>
        <p:blipFill>
          <a:blip r:embed="rId4">
            <a:alphaModFix/>
          </a:blip>
          <a:stretch>
            <a:fillRect/>
          </a:stretch>
        </p:blipFill>
        <p:spPr>
          <a:xfrm>
            <a:off x="612975" y="3548825"/>
            <a:ext cx="6287150" cy="119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subTitle"/>
          </p:nvPr>
        </p:nvSpPr>
        <p:spPr>
          <a:xfrm>
            <a:off x="45675" y="0"/>
            <a:ext cx="2880900" cy="57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Sample Result</a:t>
            </a:r>
            <a:endParaRPr/>
          </a:p>
        </p:txBody>
      </p:sp>
      <p:sp>
        <p:nvSpPr>
          <p:cNvPr id="166" name="Google Shape;166;p29"/>
          <p:cNvSpPr txBox="1"/>
          <p:nvPr/>
        </p:nvSpPr>
        <p:spPr>
          <a:xfrm>
            <a:off x="510675" y="1867675"/>
            <a:ext cx="39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Doctor Robo Output: </a:t>
            </a:r>
            <a:r>
              <a:rPr b="1" lang="en-GB">
                <a:solidFill>
                  <a:schemeClr val="dk1"/>
                </a:solidFill>
              </a:rPr>
              <a:t>Entities Count (1)</a:t>
            </a:r>
            <a:endParaRPr b="1"/>
          </a:p>
        </p:txBody>
      </p:sp>
      <p:sp>
        <p:nvSpPr>
          <p:cNvPr id="167" name="Google Shape;167;p29"/>
          <p:cNvSpPr txBox="1"/>
          <p:nvPr/>
        </p:nvSpPr>
        <p:spPr>
          <a:xfrm>
            <a:off x="486200" y="3138250"/>
            <a:ext cx="43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Biomedical-ner-all Output:  </a:t>
            </a:r>
            <a:r>
              <a:rPr b="1" lang="en-GB">
                <a:solidFill>
                  <a:schemeClr val="dk1"/>
                </a:solidFill>
              </a:rPr>
              <a:t>Entities Count (6)</a:t>
            </a:r>
            <a:endParaRPr b="1"/>
          </a:p>
        </p:txBody>
      </p:sp>
      <p:pic>
        <p:nvPicPr>
          <p:cNvPr id="168" name="Google Shape;168;p29"/>
          <p:cNvPicPr preferRelativeResize="0"/>
          <p:nvPr/>
        </p:nvPicPr>
        <p:blipFill rotWithShape="1">
          <a:blip r:embed="rId3">
            <a:alphaModFix/>
          </a:blip>
          <a:srcRect b="0" l="0" r="2018" t="0"/>
          <a:stretch/>
        </p:blipFill>
        <p:spPr>
          <a:xfrm>
            <a:off x="510675" y="2413925"/>
            <a:ext cx="7363325" cy="666750"/>
          </a:xfrm>
          <a:prstGeom prst="rect">
            <a:avLst/>
          </a:prstGeom>
          <a:noFill/>
          <a:ln>
            <a:noFill/>
          </a:ln>
        </p:spPr>
      </p:pic>
      <p:sp>
        <p:nvSpPr>
          <p:cNvPr id="169" name="Google Shape;169;p29"/>
          <p:cNvSpPr txBox="1"/>
          <p:nvPr/>
        </p:nvSpPr>
        <p:spPr>
          <a:xfrm>
            <a:off x="362000" y="852527"/>
            <a:ext cx="827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Input Text:  </a:t>
            </a:r>
            <a:r>
              <a:rPr lang="en-GB" sz="1800">
                <a:solidFill>
                  <a:schemeClr val="dk1"/>
                </a:solidFill>
              </a:rPr>
              <a:t>X-Ray : Changes in cardiac chambers and myocardium depend on the etiology of heart failure.</a:t>
            </a:r>
            <a:endParaRPr/>
          </a:p>
        </p:txBody>
      </p:sp>
      <p:pic>
        <p:nvPicPr>
          <p:cNvPr id="170" name="Google Shape;170;p29"/>
          <p:cNvPicPr preferRelativeResize="0"/>
          <p:nvPr/>
        </p:nvPicPr>
        <p:blipFill>
          <a:blip r:embed="rId4">
            <a:alphaModFix/>
          </a:blip>
          <a:stretch>
            <a:fillRect/>
          </a:stretch>
        </p:blipFill>
        <p:spPr>
          <a:xfrm>
            <a:off x="423013" y="3596025"/>
            <a:ext cx="8024125" cy="135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1" type="subTitle"/>
          </p:nvPr>
        </p:nvSpPr>
        <p:spPr>
          <a:xfrm>
            <a:off x="45675" y="0"/>
            <a:ext cx="2880900" cy="57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Sample Result</a:t>
            </a:r>
            <a:endParaRPr/>
          </a:p>
        </p:txBody>
      </p:sp>
      <p:sp>
        <p:nvSpPr>
          <p:cNvPr id="176" name="Google Shape;176;p30"/>
          <p:cNvSpPr txBox="1"/>
          <p:nvPr/>
        </p:nvSpPr>
        <p:spPr>
          <a:xfrm>
            <a:off x="510675" y="1678075"/>
            <a:ext cx="37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Doctor Robo Output: </a:t>
            </a:r>
            <a:r>
              <a:rPr b="1" lang="en-GB">
                <a:solidFill>
                  <a:schemeClr val="dk1"/>
                </a:solidFill>
              </a:rPr>
              <a:t>Entities Count (4)</a:t>
            </a:r>
            <a:endParaRPr b="1"/>
          </a:p>
        </p:txBody>
      </p:sp>
      <p:sp>
        <p:nvSpPr>
          <p:cNvPr id="177" name="Google Shape;177;p30"/>
          <p:cNvSpPr txBox="1"/>
          <p:nvPr/>
        </p:nvSpPr>
        <p:spPr>
          <a:xfrm>
            <a:off x="510675" y="3075050"/>
            <a:ext cx="39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Biomedical-ner-all Output: </a:t>
            </a:r>
            <a:r>
              <a:rPr b="1" lang="en-GB">
                <a:solidFill>
                  <a:schemeClr val="dk1"/>
                </a:solidFill>
              </a:rPr>
              <a:t>Entities Count (6)</a:t>
            </a:r>
            <a:endParaRPr b="1"/>
          </a:p>
        </p:txBody>
      </p:sp>
      <p:sp>
        <p:nvSpPr>
          <p:cNvPr id="178" name="Google Shape;178;p30"/>
          <p:cNvSpPr txBox="1"/>
          <p:nvPr/>
        </p:nvSpPr>
        <p:spPr>
          <a:xfrm>
            <a:off x="362000" y="852527"/>
            <a:ext cx="827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Input Text:  </a:t>
            </a:r>
            <a:r>
              <a:rPr lang="en-GB" sz="1800">
                <a:solidFill>
                  <a:schemeClr val="dk1"/>
                </a:solidFill>
              </a:rPr>
              <a:t>Lab test : CRP, Lipoprotein ,Plasma ceramides, Natriuretic peptides, Troponin T</a:t>
            </a:r>
            <a:endParaRPr/>
          </a:p>
        </p:txBody>
      </p:sp>
      <p:pic>
        <p:nvPicPr>
          <p:cNvPr id="179" name="Google Shape;179;p30"/>
          <p:cNvPicPr preferRelativeResize="0"/>
          <p:nvPr/>
        </p:nvPicPr>
        <p:blipFill>
          <a:blip r:embed="rId3">
            <a:alphaModFix/>
          </a:blip>
          <a:stretch>
            <a:fillRect/>
          </a:stretch>
        </p:blipFill>
        <p:spPr>
          <a:xfrm>
            <a:off x="510675" y="2105725"/>
            <a:ext cx="8839201" cy="796259"/>
          </a:xfrm>
          <a:prstGeom prst="rect">
            <a:avLst/>
          </a:prstGeom>
          <a:noFill/>
          <a:ln>
            <a:noFill/>
          </a:ln>
        </p:spPr>
      </p:pic>
      <p:pic>
        <p:nvPicPr>
          <p:cNvPr id="180" name="Google Shape;180;p30"/>
          <p:cNvPicPr preferRelativeResize="0"/>
          <p:nvPr/>
        </p:nvPicPr>
        <p:blipFill>
          <a:blip r:embed="rId4">
            <a:alphaModFix/>
          </a:blip>
          <a:stretch>
            <a:fillRect/>
          </a:stretch>
        </p:blipFill>
        <p:spPr>
          <a:xfrm>
            <a:off x="589025" y="3648322"/>
            <a:ext cx="7132550" cy="118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subTitle"/>
          </p:nvPr>
        </p:nvSpPr>
        <p:spPr>
          <a:xfrm>
            <a:off x="45675" y="0"/>
            <a:ext cx="2880900" cy="57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Sample Result</a:t>
            </a:r>
            <a:endParaRPr/>
          </a:p>
        </p:txBody>
      </p:sp>
      <p:sp>
        <p:nvSpPr>
          <p:cNvPr id="186" name="Google Shape;186;p31"/>
          <p:cNvSpPr txBox="1"/>
          <p:nvPr/>
        </p:nvSpPr>
        <p:spPr>
          <a:xfrm>
            <a:off x="362000" y="1733975"/>
            <a:ext cx="36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Doctor Robo Output: </a:t>
            </a:r>
            <a:r>
              <a:rPr b="1" lang="en-GB">
                <a:solidFill>
                  <a:schemeClr val="dk1"/>
                </a:solidFill>
              </a:rPr>
              <a:t>Entities Count (1)</a:t>
            </a:r>
            <a:endParaRPr b="1"/>
          </a:p>
        </p:txBody>
      </p:sp>
      <p:sp>
        <p:nvSpPr>
          <p:cNvPr id="187" name="Google Shape;187;p31"/>
          <p:cNvSpPr txBox="1"/>
          <p:nvPr/>
        </p:nvSpPr>
        <p:spPr>
          <a:xfrm>
            <a:off x="362000" y="3273625"/>
            <a:ext cx="41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Biomedical-ner-all Output: </a:t>
            </a:r>
            <a:r>
              <a:rPr b="1" lang="en-GB">
                <a:solidFill>
                  <a:schemeClr val="dk1"/>
                </a:solidFill>
              </a:rPr>
              <a:t>Entities Count (3)</a:t>
            </a:r>
            <a:endParaRPr b="1"/>
          </a:p>
        </p:txBody>
      </p:sp>
      <p:sp>
        <p:nvSpPr>
          <p:cNvPr id="188" name="Google Shape;188;p31"/>
          <p:cNvSpPr txBox="1"/>
          <p:nvPr/>
        </p:nvSpPr>
        <p:spPr>
          <a:xfrm>
            <a:off x="362000" y="852527"/>
            <a:ext cx="827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Input Text:  </a:t>
            </a:r>
            <a:r>
              <a:rPr lang="en-GB" sz="1800">
                <a:solidFill>
                  <a:schemeClr val="dk1"/>
                </a:solidFill>
              </a:rPr>
              <a:t>bone fracture in the left leg and right elbow area</a:t>
            </a:r>
            <a:endParaRPr/>
          </a:p>
        </p:txBody>
      </p:sp>
      <p:pic>
        <p:nvPicPr>
          <p:cNvPr id="189" name="Google Shape;189;p31"/>
          <p:cNvPicPr preferRelativeResize="0"/>
          <p:nvPr/>
        </p:nvPicPr>
        <p:blipFill rotWithShape="1">
          <a:blip r:embed="rId3">
            <a:alphaModFix/>
          </a:blip>
          <a:srcRect b="0" l="1293" r="0" t="0"/>
          <a:stretch/>
        </p:blipFill>
        <p:spPr>
          <a:xfrm>
            <a:off x="1086800" y="2402275"/>
            <a:ext cx="4740316" cy="576300"/>
          </a:xfrm>
          <a:prstGeom prst="rect">
            <a:avLst/>
          </a:prstGeom>
          <a:noFill/>
          <a:ln>
            <a:noFill/>
          </a:ln>
        </p:spPr>
      </p:pic>
      <p:pic>
        <p:nvPicPr>
          <p:cNvPr id="190" name="Google Shape;190;p31"/>
          <p:cNvPicPr preferRelativeResize="0"/>
          <p:nvPr/>
        </p:nvPicPr>
        <p:blipFill>
          <a:blip r:embed="rId4">
            <a:alphaModFix/>
          </a:blip>
          <a:stretch>
            <a:fillRect/>
          </a:stretch>
        </p:blipFill>
        <p:spPr>
          <a:xfrm>
            <a:off x="551850" y="3779325"/>
            <a:ext cx="6664226" cy="114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subTitle"/>
          </p:nvPr>
        </p:nvSpPr>
        <p:spPr>
          <a:xfrm>
            <a:off x="134325" y="306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Biomedical-Named-Entity-Recognition</a:t>
            </a:r>
            <a:endParaRPr/>
          </a:p>
        </p:txBody>
      </p:sp>
      <p:pic>
        <p:nvPicPr>
          <p:cNvPr id="60" name="Google Shape;60;p14"/>
          <p:cNvPicPr preferRelativeResize="0"/>
          <p:nvPr/>
        </p:nvPicPr>
        <p:blipFill>
          <a:blip r:embed="rId3">
            <a:alphaModFix/>
          </a:blip>
          <a:stretch>
            <a:fillRect/>
          </a:stretch>
        </p:blipFill>
        <p:spPr>
          <a:xfrm>
            <a:off x="1132000" y="1185225"/>
            <a:ext cx="6428073" cy="3615800"/>
          </a:xfrm>
          <a:prstGeom prst="rect">
            <a:avLst/>
          </a:prstGeom>
          <a:noFill/>
          <a:ln>
            <a:noFill/>
          </a:ln>
        </p:spPr>
      </p:pic>
      <p:sp>
        <p:nvSpPr>
          <p:cNvPr id="61" name="Google Shape;61;p14"/>
          <p:cNvSpPr/>
          <p:nvPr/>
        </p:nvSpPr>
        <p:spPr>
          <a:xfrm>
            <a:off x="3922000" y="3569400"/>
            <a:ext cx="888900" cy="62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subTitle"/>
          </p:nvPr>
        </p:nvSpPr>
        <p:spPr>
          <a:xfrm>
            <a:off x="45675" y="0"/>
            <a:ext cx="2880900" cy="57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Sample Result</a:t>
            </a:r>
            <a:endParaRPr/>
          </a:p>
        </p:txBody>
      </p:sp>
      <p:sp>
        <p:nvSpPr>
          <p:cNvPr id="196" name="Google Shape;196;p32"/>
          <p:cNvSpPr txBox="1"/>
          <p:nvPr/>
        </p:nvSpPr>
        <p:spPr>
          <a:xfrm>
            <a:off x="436275" y="1539075"/>
            <a:ext cx="36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Doctor Robo Output: </a:t>
            </a:r>
            <a:r>
              <a:rPr b="1" lang="en-GB">
                <a:solidFill>
                  <a:schemeClr val="dk1"/>
                </a:solidFill>
              </a:rPr>
              <a:t>Entities Count (4)</a:t>
            </a:r>
            <a:endParaRPr b="1"/>
          </a:p>
        </p:txBody>
      </p:sp>
      <p:sp>
        <p:nvSpPr>
          <p:cNvPr id="197" name="Google Shape;197;p32"/>
          <p:cNvSpPr txBox="1"/>
          <p:nvPr/>
        </p:nvSpPr>
        <p:spPr>
          <a:xfrm>
            <a:off x="436275" y="2902050"/>
            <a:ext cx="41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Biomedical-ner-all Output: </a:t>
            </a:r>
            <a:r>
              <a:rPr b="1" lang="en-GB">
                <a:solidFill>
                  <a:schemeClr val="dk1"/>
                </a:solidFill>
              </a:rPr>
              <a:t> Entities Count (7)</a:t>
            </a:r>
            <a:endParaRPr b="1"/>
          </a:p>
        </p:txBody>
      </p:sp>
      <p:sp>
        <p:nvSpPr>
          <p:cNvPr id="198" name="Google Shape;198;p32"/>
          <p:cNvSpPr txBox="1"/>
          <p:nvPr/>
        </p:nvSpPr>
        <p:spPr>
          <a:xfrm>
            <a:off x="362000" y="576302"/>
            <a:ext cx="827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rPr>
              <a:t>Input Text:  </a:t>
            </a:r>
            <a:r>
              <a:rPr lang="en-GB" sz="1800">
                <a:solidFill>
                  <a:schemeClr val="dk1"/>
                </a:solidFill>
              </a:rPr>
              <a:t>X-Ray : bone fracture in the in the left leg and right  hand  , no observations of internal bleeding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99" name="Google Shape;199;p32"/>
          <p:cNvPicPr preferRelativeResize="0"/>
          <p:nvPr/>
        </p:nvPicPr>
        <p:blipFill>
          <a:blip r:embed="rId3">
            <a:alphaModFix/>
          </a:blip>
          <a:stretch>
            <a:fillRect/>
          </a:stretch>
        </p:blipFill>
        <p:spPr>
          <a:xfrm>
            <a:off x="435750" y="2096488"/>
            <a:ext cx="8272500" cy="815400"/>
          </a:xfrm>
          <a:prstGeom prst="rect">
            <a:avLst/>
          </a:prstGeom>
          <a:noFill/>
          <a:ln>
            <a:noFill/>
          </a:ln>
        </p:spPr>
      </p:pic>
      <p:pic>
        <p:nvPicPr>
          <p:cNvPr id="200" name="Google Shape;200;p32"/>
          <p:cNvPicPr preferRelativeResize="0"/>
          <p:nvPr/>
        </p:nvPicPr>
        <p:blipFill>
          <a:blip r:embed="rId4">
            <a:alphaModFix/>
          </a:blip>
          <a:stretch>
            <a:fillRect/>
          </a:stretch>
        </p:blipFill>
        <p:spPr>
          <a:xfrm>
            <a:off x="607350" y="3239375"/>
            <a:ext cx="7013126" cy="162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5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 / Challenges </a:t>
            </a:r>
            <a:endParaRPr/>
          </a:p>
        </p:txBody>
      </p:sp>
      <p:sp>
        <p:nvSpPr>
          <p:cNvPr id="206" name="Google Shape;206;p33"/>
          <p:cNvSpPr txBox="1"/>
          <p:nvPr>
            <p:ph idx="1" type="body"/>
          </p:nvPr>
        </p:nvSpPr>
        <p:spPr>
          <a:xfrm>
            <a:off x="311700" y="6758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GB"/>
              <a:t>To fine-tune the model , will require manual annotation , data. There isnt no proper reference on manual annotation, tools used</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342900" lvl="0" marL="457200" rtl="0" algn="l">
              <a:spcBef>
                <a:spcPts val="1200"/>
              </a:spcBef>
              <a:spcAft>
                <a:spcPts val="0"/>
              </a:spcAft>
              <a:buSzPts val="1800"/>
              <a:buChar char="-"/>
            </a:pPr>
            <a:r>
              <a:rPr lang="en-GB"/>
              <a:t>To annotate the exact term related to biomedical terms need a domain knowledge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The pretrained model uses dataset from official medical corpus, no proper </a:t>
            </a:r>
            <a:r>
              <a:rPr lang="en-GB"/>
              <a:t>reference</a:t>
            </a:r>
            <a:r>
              <a:rPr lang="en-GB"/>
              <a:t> on fine-tuning methods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idx="1" type="subTitle"/>
          </p:nvPr>
        </p:nvSpPr>
        <p:spPr>
          <a:xfrm>
            <a:off x="145425" y="7390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CASE STUDY: BIO-MEDICAL-NER</a:t>
            </a:r>
            <a:endParaRPr>
              <a:solidFill>
                <a:srgbClr val="000000"/>
              </a:solidFill>
              <a:latin typeface="Comfortaa"/>
              <a:ea typeface="Comfortaa"/>
              <a:cs typeface="Comfortaa"/>
              <a:sym typeface="Comfortaa"/>
            </a:endParaRPr>
          </a:p>
          <a:p>
            <a:pPr indent="0" lvl="0" marL="0" rtl="0" algn="ctr">
              <a:spcBef>
                <a:spcPts val="0"/>
              </a:spcBef>
              <a:spcAft>
                <a:spcPts val="0"/>
              </a:spcAft>
              <a:buNone/>
            </a:pPr>
            <a:r>
              <a:t/>
            </a:r>
            <a:endParaRPr/>
          </a:p>
        </p:txBody>
      </p:sp>
      <p:sp>
        <p:nvSpPr>
          <p:cNvPr id="212" name="Google Shape;212;p34"/>
          <p:cNvSpPr/>
          <p:nvPr/>
        </p:nvSpPr>
        <p:spPr>
          <a:xfrm>
            <a:off x="2703000" y="586875"/>
            <a:ext cx="3738000" cy="7926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chemeClr val="dk1"/>
                </a:solidFill>
                <a:latin typeface="Raleway"/>
                <a:ea typeface="Raleway"/>
                <a:cs typeface="Raleway"/>
                <a:sym typeface="Raleway"/>
              </a:rPr>
              <a:t>Sample Input:</a:t>
            </a:r>
            <a:r>
              <a:rPr b="1" lang="en-GB" sz="1500">
                <a:solidFill>
                  <a:schemeClr val="dk1"/>
                </a:solidFill>
                <a:latin typeface="Raleway"/>
                <a:ea typeface="Raleway"/>
                <a:cs typeface="Raleway"/>
                <a:sym typeface="Raleway"/>
              </a:rPr>
              <a:t>Discharge Report </a:t>
            </a:r>
            <a:r>
              <a:rPr b="1" lang="en-GB" sz="1500">
                <a:solidFill>
                  <a:srgbClr val="434343"/>
                </a:solidFill>
                <a:latin typeface="Raleway"/>
                <a:ea typeface="Raleway"/>
                <a:cs typeface="Raleway"/>
                <a:sym typeface="Raleway"/>
              </a:rPr>
              <a:t>:</a:t>
            </a:r>
            <a:r>
              <a:rPr lang="en-GB" sz="1500"/>
              <a:t>Height is 650cm and weight is 60kg</a:t>
            </a:r>
            <a:endParaRPr sz="1500"/>
          </a:p>
        </p:txBody>
      </p:sp>
      <p:sp>
        <p:nvSpPr>
          <p:cNvPr id="213" name="Google Shape;213;p34"/>
          <p:cNvSpPr/>
          <p:nvPr/>
        </p:nvSpPr>
        <p:spPr>
          <a:xfrm>
            <a:off x="329925" y="1379475"/>
            <a:ext cx="2079275" cy="572700"/>
          </a:xfrm>
          <a:prstGeom prst="flowChartInputOutput">
            <a:avLst/>
          </a:prstGeom>
          <a:solidFill>
            <a:srgbClr val="FFFF7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434343"/>
                </a:solidFill>
                <a:latin typeface="Raleway"/>
                <a:ea typeface="Raleway"/>
                <a:cs typeface="Raleway"/>
                <a:sym typeface="Raleway"/>
              </a:rPr>
              <a:t>user input</a:t>
            </a:r>
            <a:endParaRPr b="1" sz="1500">
              <a:solidFill>
                <a:srgbClr val="434343"/>
              </a:solidFill>
              <a:latin typeface="Raleway"/>
              <a:ea typeface="Raleway"/>
              <a:cs typeface="Raleway"/>
              <a:sym typeface="Raleway"/>
            </a:endParaRPr>
          </a:p>
        </p:txBody>
      </p:sp>
      <p:sp>
        <p:nvSpPr>
          <p:cNvPr id="214" name="Google Shape;214;p34"/>
          <p:cNvSpPr/>
          <p:nvPr/>
        </p:nvSpPr>
        <p:spPr>
          <a:xfrm>
            <a:off x="329925" y="2364675"/>
            <a:ext cx="1860300" cy="572700"/>
          </a:xfrm>
          <a:prstGeom prst="rect">
            <a:avLst/>
          </a:prstGeom>
          <a:solidFill>
            <a:srgbClr val="FFB13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Gradio</a:t>
            </a:r>
            <a:endParaRPr b="1" sz="1500">
              <a:solidFill>
                <a:srgbClr val="434343"/>
              </a:solidFill>
              <a:latin typeface="Raleway"/>
              <a:ea typeface="Raleway"/>
              <a:cs typeface="Raleway"/>
              <a:sym typeface="Raleway"/>
            </a:endParaRPr>
          </a:p>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(Front End)</a:t>
            </a:r>
            <a:endParaRPr b="1" sz="1500">
              <a:solidFill>
                <a:srgbClr val="434343"/>
              </a:solidFill>
              <a:latin typeface="Raleway"/>
              <a:ea typeface="Raleway"/>
              <a:cs typeface="Raleway"/>
              <a:sym typeface="Raleway"/>
            </a:endParaRPr>
          </a:p>
        </p:txBody>
      </p:sp>
      <p:cxnSp>
        <p:nvCxnSpPr>
          <p:cNvPr id="215" name="Google Shape;215;p34"/>
          <p:cNvCxnSpPr/>
          <p:nvPr/>
        </p:nvCxnSpPr>
        <p:spPr>
          <a:xfrm>
            <a:off x="1260075" y="2002425"/>
            <a:ext cx="0" cy="312000"/>
          </a:xfrm>
          <a:prstGeom prst="straightConnector1">
            <a:avLst/>
          </a:prstGeom>
          <a:noFill/>
          <a:ln cap="flat" cmpd="sng" w="19050">
            <a:solidFill>
              <a:srgbClr val="999999"/>
            </a:solidFill>
            <a:prstDash val="solid"/>
            <a:round/>
            <a:headEnd len="med" w="med" type="none"/>
            <a:tailEnd len="med" w="med" type="triangle"/>
          </a:ln>
        </p:spPr>
      </p:cxnSp>
      <p:sp>
        <p:nvSpPr>
          <p:cNvPr id="216" name="Google Shape;216;p34"/>
          <p:cNvSpPr/>
          <p:nvPr/>
        </p:nvSpPr>
        <p:spPr>
          <a:xfrm>
            <a:off x="252975" y="3248675"/>
            <a:ext cx="2014200" cy="677700"/>
          </a:xfrm>
          <a:prstGeom prst="rect">
            <a:avLst/>
          </a:prstGeom>
          <a:solidFill>
            <a:srgbClr val="A99AD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Biomedical-ner-all</a:t>
            </a:r>
            <a:endParaRPr b="1" sz="1500">
              <a:solidFill>
                <a:srgbClr val="43434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b="1" lang="en-GB" sz="1200">
                <a:solidFill>
                  <a:srgbClr val="434343"/>
                </a:solidFill>
                <a:latin typeface="Raleway"/>
                <a:ea typeface="Raleway"/>
                <a:cs typeface="Raleway"/>
                <a:sym typeface="Raleway"/>
              </a:rPr>
              <a:t> (</a:t>
            </a:r>
            <a:r>
              <a:rPr b="1" lang="en-GB" sz="1200">
                <a:solidFill>
                  <a:srgbClr val="434343"/>
                </a:solidFill>
                <a:latin typeface="Raleway"/>
                <a:ea typeface="Raleway"/>
                <a:cs typeface="Raleway"/>
                <a:sym typeface="Raleway"/>
              </a:rPr>
              <a:t>Word-level-token)</a:t>
            </a:r>
            <a:endParaRPr b="1" sz="1200">
              <a:solidFill>
                <a:schemeClr val="dk1"/>
              </a:solidFill>
            </a:endParaRPr>
          </a:p>
          <a:p>
            <a:pPr indent="0" lvl="0" marL="0" marR="0" rtl="0" algn="ctr">
              <a:lnSpc>
                <a:spcPct val="100000"/>
              </a:lnSpc>
              <a:spcBef>
                <a:spcPts val="0"/>
              </a:spcBef>
              <a:spcAft>
                <a:spcPts val="0"/>
              </a:spcAft>
              <a:buNone/>
            </a:pPr>
            <a:r>
              <a:t/>
            </a:r>
            <a:endParaRPr b="1" sz="1500">
              <a:solidFill>
                <a:srgbClr val="434343"/>
              </a:solidFill>
              <a:latin typeface="Raleway"/>
              <a:ea typeface="Raleway"/>
              <a:cs typeface="Raleway"/>
              <a:sym typeface="Raleway"/>
            </a:endParaRPr>
          </a:p>
        </p:txBody>
      </p:sp>
      <p:cxnSp>
        <p:nvCxnSpPr>
          <p:cNvPr id="217" name="Google Shape;217;p34"/>
          <p:cNvCxnSpPr/>
          <p:nvPr/>
        </p:nvCxnSpPr>
        <p:spPr>
          <a:xfrm>
            <a:off x="1260075" y="2937363"/>
            <a:ext cx="0" cy="312000"/>
          </a:xfrm>
          <a:prstGeom prst="straightConnector1">
            <a:avLst/>
          </a:prstGeom>
          <a:noFill/>
          <a:ln cap="flat" cmpd="sng" w="19050">
            <a:solidFill>
              <a:srgbClr val="999999"/>
            </a:solidFill>
            <a:prstDash val="solid"/>
            <a:round/>
            <a:headEnd len="med" w="med" type="none"/>
            <a:tailEnd len="med" w="med" type="triangle"/>
          </a:ln>
        </p:spPr>
      </p:cxnSp>
      <p:sp>
        <p:nvSpPr>
          <p:cNvPr id="218" name="Google Shape;218;p34"/>
          <p:cNvSpPr/>
          <p:nvPr/>
        </p:nvSpPr>
        <p:spPr>
          <a:xfrm>
            <a:off x="3422825" y="3301175"/>
            <a:ext cx="1860300" cy="572700"/>
          </a:xfrm>
          <a:prstGeom prst="rect">
            <a:avLst/>
          </a:prstGeom>
          <a:solidFill>
            <a:srgbClr val="D5A6B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NER enhancer</a:t>
            </a:r>
            <a:endParaRPr b="1" sz="1500">
              <a:solidFill>
                <a:srgbClr val="434343"/>
              </a:solidFill>
              <a:latin typeface="Raleway"/>
              <a:ea typeface="Raleway"/>
              <a:cs typeface="Raleway"/>
              <a:sym typeface="Raleway"/>
            </a:endParaRPr>
          </a:p>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(tags/label)</a:t>
            </a:r>
            <a:endParaRPr b="1" sz="1500">
              <a:solidFill>
                <a:srgbClr val="434343"/>
              </a:solidFill>
              <a:latin typeface="Raleway"/>
              <a:ea typeface="Raleway"/>
              <a:cs typeface="Raleway"/>
              <a:sym typeface="Raleway"/>
            </a:endParaRPr>
          </a:p>
        </p:txBody>
      </p:sp>
      <p:cxnSp>
        <p:nvCxnSpPr>
          <p:cNvPr id="219" name="Google Shape;219;p34"/>
          <p:cNvCxnSpPr>
            <a:stCxn id="216" idx="3"/>
            <a:endCxn id="218" idx="1"/>
          </p:cNvCxnSpPr>
          <p:nvPr/>
        </p:nvCxnSpPr>
        <p:spPr>
          <a:xfrm>
            <a:off x="2267175" y="3587525"/>
            <a:ext cx="1155600" cy="0"/>
          </a:xfrm>
          <a:prstGeom prst="straightConnector1">
            <a:avLst/>
          </a:prstGeom>
          <a:noFill/>
          <a:ln cap="flat" cmpd="sng" w="19050">
            <a:solidFill>
              <a:srgbClr val="999999"/>
            </a:solidFill>
            <a:prstDash val="solid"/>
            <a:round/>
            <a:headEnd len="med" w="med" type="none"/>
            <a:tailEnd len="med" w="med" type="triangle"/>
          </a:ln>
        </p:spPr>
      </p:cxnSp>
      <p:sp>
        <p:nvSpPr>
          <p:cNvPr id="220" name="Google Shape;220;p34"/>
          <p:cNvSpPr txBox="1"/>
          <p:nvPr/>
        </p:nvSpPr>
        <p:spPr>
          <a:xfrm>
            <a:off x="2440750" y="3295700"/>
            <a:ext cx="8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h</a:t>
            </a:r>
            <a:r>
              <a:rPr b="1" lang="en-GB"/>
              <a:t>eight</a:t>
            </a:r>
            <a:endParaRPr b="1"/>
          </a:p>
        </p:txBody>
      </p:sp>
      <p:sp>
        <p:nvSpPr>
          <p:cNvPr id="221" name="Google Shape;221;p34"/>
          <p:cNvSpPr/>
          <p:nvPr/>
        </p:nvSpPr>
        <p:spPr>
          <a:xfrm>
            <a:off x="5856475" y="3343363"/>
            <a:ext cx="1860300" cy="488322"/>
          </a:xfrm>
          <a:prstGeom prst="flowChartTerminator">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500">
                <a:solidFill>
                  <a:srgbClr val="434343"/>
                </a:solidFill>
                <a:latin typeface="Raleway"/>
                <a:ea typeface="Raleway"/>
                <a:cs typeface="Raleway"/>
                <a:sym typeface="Raleway"/>
              </a:rPr>
              <a:t>Bio-medical Entities</a:t>
            </a:r>
            <a:endParaRPr b="1" sz="1500">
              <a:solidFill>
                <a:srgbClr val="434343"/>
              </a:solidFill>
              <a:latin typeface="Raleway"/>
              <a:ea typeface="Raleway"/>
              <a:cs typeface="Raleway"/>
              <a:sym typeface="Raleway"/>
            </a:endParaRPr>
          </a:p>
        </p:txBody>
      </p:sp>
      <p:cxnSp>
        <p:nvCxnSpPr>
          <p:cNvPr id="222" name="Google Shape;222;p34"/>
          <p:cNvCxnSpPr>
            <a:stCxn id="218" idx="3"/>
            <a:endCxn id="221" idx="1"/>
          </p:cNvCxnSpPr>
          <p:nvPr/>
        </p:nvCxnSpPr>
        <p:spPr>
          <a:xfrm>
            <a:off x="5283125" y="3587525"/>
            <a:ext cx="573300" cy="0"/>
          </a:xfrm>
          <a:prstGeom prst="straightConnector1">
            <a:avLst/>
          </a:prstGeom>
          <a:noFill/>
          <a:ln cap="flat" cmpd="sng" w="19050">
            <a:solidFill>
              <a:srgbClr val="999999"/>
            </a:solidFill>
            <a:prstDash val="solid"/>
            <a:round/>
            <a:headEnd len="med" w="med" type="none"/>
            <a:tailEnd len="med" w="med" type="triangle"/>
          </a:ln>
        </p:spPr>
      </p:cxnSp>
      <p:pic>
        <p:nvPicPr>
          <p:cNvPr id="223" name="Google Shape;223;p34"/>
          <p:cNvPicPr preferRelativeResize="0"/>
          <p:nvPr/>
        </p:nvPicPr>
        <p:blipFill>
          <a:blip r:embed="rId3">
            <a:alphaModFix/>
          </a:blip>
          <a:stretch>
            <a:fillRect/>
          </a:stretch>
        </p:blipFill>
        <p:spPr>
          <a:xfrm>
            <a:off x="4917625" y="4417025"/>
            <a:ext cx="3738000" cy="376079"/>
          </a:xfrm>
          <a:prstGeom prst="rect">
            <a:avLst/>
          </a:prstGeom>
          <a:noFill/>
          <a:ln>
            <a:noFill/>
          </a:ln>
        </p:spPr>
      </p:pic>
      <p:sp>
        <p:nvSpPr>
          <p:cNvPr id="224" name="Google Shape;224;p34"/>
          <p:cNvSpPr/>
          <p:nvPr/>
        </p:nvSpPr>
        <p:spPr>
          <a:xfrm rot="5397310">
            <a:off x="6594924" y="3968498"/>
            <a:ext cx="383400" cy="31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txBox="1"/>
          <p:nvPr/>
        </p:nvSpPr>
        <p:spPr>
          <a:xfrm>
            <a:off x="408750" y="4439525"/>
            <a:ext cx="41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Tested a </a:t>
            </a:r>
            <a:r>
              <a:rPr lang="en-GB"/>
              <a:t>discharge</a:t>
            </a:r>
            <a:r>
              <a:rPr lang="en-GB"/>
              <a:t> report by taking each line as sentence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idx="1" type="subTitle"/>
          </p:nvPr>
        </p:nvSpPr>
        <p:spPr>
          <a:xfrm>
            <a:off x="311700" y="20581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Use Case</a:t>
            </a:r>
            <a:r>
              <a:rPr lang="en-GB"/>
              <a:t> output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Test Case 1:</a:t>
            </a:r>
            <a:endParaRPr/>
          </a:p>
        </p:txBody>
      </p:sp>
      <p:sp>
        <p:nvSpPr>
          <p:cNvPr id="236" name="Google Shape;236;p36"/>
          <p:cNvSpPr txBox="1"/>
          <p:nvPr>
            <p:ph idx="1" type="body"/>
          </p:nvPr>
        </p:nvSpPr>
        <p:spPr>
          <a:xfrm>
            <a:off x="156500" y="74162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Raleway"/>
              <a:buChar char="-"/>
            </a:pPr>
            <a:r>
              <a:rPr lang="en-GB">
                <a:latin typeface="Raleway"/>
                <a:ea typeface="Raleway"/>
                <a:cs typeface="Raleway"/>
                <a:sym typeface="Raleway"/>
              </a:rPr>
              <a:t>For UI have used gradio which has inbuilt functionality for ner,dashboard etc..</a:t>
            </a:r>
            <a:endParaRPr>
              <a:latin typeface="Raleway"/>
              <a:ea typeface="Raleway"/>
              <a:cs typeface="Raleway"/>
              <a:sym typeface="Raleway"/>
            </a:endParaRPr>
          </a:p>
          <a:p>
            <a:pPr indent="0" lvl="0" marL="0" rtl="0" algn="l">
              <a:spcBef>
                <a:spcPts val="1200"/>
              </a:spcBef>
              <a:spcAft>
                <a:spcPts val="0"/>
              </a:spcAft>
              <a:buNone/>
            </a:pPr>
            <a:r>
              <a:rPr lang="en-GB">
                <a:latin typeface="Raleway"/>
                <a:ea typeface="Raleway"/>
                <a:cs typeface="Raleway"/>
                <a:sym typeface="Raleway"/>
              </a:rPr>
              <a:t>Model:</a:t>
            </a:r>
            <a:r>
              <a:rPr lang="en-GB">
                <a:solidFill>
                  <a:schemeClr val="dk1"/>
                </a:solidFill>
                <a:latin typeface="Raleway"/>
                <a:ea typeface="Raleway"/>
                <a:cs typeface="Raleway"/>
                <a:sym typeface="Raleway"/>
              </a:rPr>
              <a:t> </a:t>
            </a:r>
            <a:r>
              <a:rPr b="1" lang="en-GB">
                <a:solidFill>
                  <a:schemeClr val="dk1"/>
                </a:solidFill>
                <a:latin typeface="Raleway"/>
                <a:ea typeface="Raleway"/>
                <a:cs typeface="Raleway"/>
                <a:sym typeface="Raleway"/>
              </a:rPr>
              <a:t>biomedical-ner-all</a:t>
            </a:r>
            <a:endParaRPr b="1">
              <a:solidFill>
                <a:schemeClr val="dk1"/>
              </a:solidFill>
              <a:latin typeface="Raleway"/>
              <a:ea typeface="Raleway"/>
              <a:cs typeface="Raleway"/>
              <a:sym typeface="Raleway"/>
            </a:endParaRPr>
          </a:p>
          <a:p>
            <a:pPr indent="0" lvl="0" marL="0" rtl="0" algn="l">
              <a:spcBef>
                <a:spcPts val="1200"/>
              </a:spcBef>
              <a:spcAft>
                <a:spcPts val="0"/>
              </a:spcAft>
              <a:buNone/>
            </a:pPr>
            <a:r>
              <a:rPr b="1" lang="en-GB">
                <a:solidFill>
                  <a:schemeClr val="dk1"/>
                </a:solidFill>
                <a:latin typeface="Raleway"/>
                <a:ea typeface="Raleway"/>
                <a:cs typeface="Raleway"/>
                <a:sym typeface="Raleway"/>
              </a:rPr>
              <a:t>Input:</a:t>
            </a:r>
            <a:endParaRPr b="1">
              <a:solidFill>
                <a:schemeClr val="dk1"/>
              </a:solidFill>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0"/>
              </a:spcAft>
              <a:buNone/>
            </a:pPr>
            <a:r>
              <a:t/>
            </a:r>
            <a:endParaRPr b="1">
              <a:solidFill>
                <a:schemeClr val="dk1"/>
              </a:solidFill>
              <a:latin typeface="Raleway"/>
              <a:ea typeface="Raleway"/>
              <a:cs typeface="Raleway"/>
              <a:sym typeface="Raleway"/>
            </a:endParaRPr>
          </a:p>
          <a:p>
            <a:pPr indent="0" lvl="0" marL="0" rtl="0" algn="l">
              <a:spcBef>
                <a:spcPts val="1200"/>
              </a:spcBef>
              <a:spcAft>
                <a:spcPts val="0"/>
              </a:spcAft>
              <a:buNone/>
            </a:pPr>
            <a:r>
              <a:rPr b="1" lang="en-GB">
                <a:solidFill>
                  <a:schemeClr val="dk1"/>
                </a:solidFill>
                <a:latin typeface="Raleway"/>
                <a:ea typeface="Raleway"/>
                <a:cs typeface="Raleway"/>
                <a:sym typeface="Raleway"/>
              </a:rPr>
              <a:t>Output</a:t>
            </a:r>
            <a:endParaRPr b="1">
              <a:solidFill>
                <a:schemeClr val="dk1"/>
              </a:solidFill>
              <a:latin typeface="Raleway"/>
              <a:ea typeface="Raleway"/>
              <a:cs typeface="Raleway"/>
              <a:sym typeface="Raleway"/>
            </a:endParaRPr>
          </a:p>
          <a:p>
            <a:pPr indent="0" lvl="0" marL="0" rtl="0" algn="l">
              <a:spcBef>
                <a:spcPts val="1200"/>
              </a:spcBef>
              <a:spcAft>
                <a:spcPts val="1200"/>
              </a:spcAft>
              <a:buNone/>
            </a:pPr>
            <a:r>
              <a:t/>
            </a:r>
            <a:endParaRPr>
              <a:latin typeface="Raleway"/>
              <a:ea typeface="Raleway"/>
              <a:cs typeface="Raleway"/>
              <a:sym typeface="Raleway"/>
            </a:endParaRPr>
          </a:p>
        </p:txBody>
      </p:sp>
      <p:pic>
        <p:nvPicPr>
          <p:cNvPr id="237" name="Google Shape;237;p36"/>
          <p:cNvPicPr preferRelativeResize="0"/>
          <p:nvPr/>
        </p:nvPicPr>
        <p:blipFill>
          <a:blip r:embed="rId3">
            <a:alphaModFix/>
          </a:blip>
          <a:stretch>
            <a:fillRect/>
          </a:stretch>
        </p:blipFill>
        <p:spPr>
          <a:xfrm>
            <a:off x="2170875" y="2222950"/>
            <a:ext cx="4979025" cy="974950"/>
          </a:xfrm>
          <a:prstGeom prst="rect">
            <a:avLst/>
          </a:prstGeom>
          <a:noFill/>
          <a:ln>
            <a:noFill/>
          </a:ln>
        </p:spPr>
      </p:pic>
      <p:pic>
        <p:nvPicPr>
          <p:cNvPr id="238" name="Google Shape;238;p36"/>
          <p:cNvPicPr preferRelativeResize="0"/>
          <p:nvPr/>
        </p:nvPicPr>
        <p:blipFill rotWithShape="1">
          <a:blip r:embed="rId4">
            <a:alphaModFix/>
          </a:blip>
          <a:srcRect b="59659" l="0" r="0" t="0"/>
          <a:stretch/>
        </p:blipFill>
        <p:spPr>
          <a:xfrm>
            <a:off x="2514800" y="3763223"/>
            <a:ext cx="4114400" cy="870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244" name="Google Shape;244;p37"/>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a:t>
            </a:r>
            <a:r>
              <a:rPr lang="en-GB">
                <a:solidFill>
                  <a:schemeClr val="dk1"/>
                </a:solidFill>
              </a:rPr>
              <a:t> </a:t>
            </a:r>
            <a:r>
              <a:rPr b="1" lang="en-GB">
                <a:solidFill>
                  <a:schemeClr val="dk1"/>
                </a:solidFill>
              </a:rPr>
              <a:t>biomedical-ner-all</a:t>
            </a:r>
            <a:endParaRPr b="1">
              <a:solidFill>
                <a:schemeClr val="dk1"/>
              </a:solidFill>
            </a:endParaRPr>
          </a:p>
          <a:p>
            <a:pPr indent="0" lvl="0" marL="0" rtl="0" algn="l">
              <a:spcBef>
                <a:spcPts val="1200"/>
              </a:spcBef>
              <a:spcAft>
                <a:spcPts val="0"/>
              </a:spcAft>
              <a:buNone/>
            </a:pPr>
            <a:r>
              <a:rPr b="1" lang="en-GB">
                <a:solidFill>
                  <a:schemeClr val="dk1"/>
                </a:solidFill>
              </a:rPr>
              <a:t>Input:</a:t>
            </a:r>
            <a:endParaRPr b="1">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1200"/>
              </a:spcAft>
              <a:buNone/>
            </a:pPr>
            <a:r>
              <a:t/>
            </a:r>
            <a:endParaRPr/>
          </a:p>
        </p:txBody>
      </p:sp>
      <p:pic>
        <p:nvPicPr>
          <p:cNvPr id="245" name="Google Shape;245;p37"/>
          <p:cNvPicPr preferRelativeResize="0"/>
          <p:nvPr/>
        </p:nvPicPr>
        <p:blipFill rotWithShape="1">
          <a:blip r:embed="rId3">
            <a:alphaModFix/>
          </a:blip>
          <a:srcRect b="33792" l="0" r="0" t="0"/>
          <a:stretch/>
        </p:blipFill>
        <p:spPr>
          <a:xfrm>
            <a:off x="1559475" y="1169849"/>
            <a:ext cx="4559500" cy="880875"/>
          </a:xfrm>
          <a:prstGeom prst="rect">
            <a:avLst/>
          </a:prstGeom>
          <a:noFill/>
          <a:ln>
            <a:noFill/>
          </a:ln>
        </p:spPr>
      </p:pic>
      <p:pic>
        <p:nvPicPr>
          <p:cNvPr id="246" name="Google Shape;246;p37"/>
          <p:cNvPicPr preferRelativeResize="0"/>
          <p:nvPr/>
        </p:nvPicPr>
        <p:blipFill>
          <a:blip r:embed="rId4">
            <a:alphaModFix/>
          </a:blip>
          <a:stretch>
            <a:fillRect/>
          </a:stretch>
        </p:blipFill>
        <p:spPr>
          <a:xfrm>
            <a:off x="1748650" y="2448125"/>
            <a:ext cx="6208325" cy="1121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172675" y="20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Data-Cleaning </a:t>
            </a:r>
            <a:endParaRPr/>
          </a:p>
        </p:txBody>
      </p:sp>
      <p:sp>
        <p:nvSpPr>
          <p:cNvPr id="252" name="Google Shape;252;p38"/>
          <p:cNvSpPr txBox="1"/>
          <p:nvPr>
            <p:ph idx="1" type="body"/>
          </p:nvPr>
        </p:nvSpPr>
        <p:spPr>
          <a:xfrm>
            <a:off x="311700" y="975125"/>
            <a:ext cx="2758800" cy="38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523"/>
              <a:buNone/>
            </a:pPr>
            <a:r>
              <a:rPr b="1" lang="en-GB" sz="1155">
                <a:solidFill>
                  <a:schemeClr val="dk1"/>
                </a:solidFill>
              </a:rPr>
              <a:t>Before removing space (Input data)</a:t>
            </a:r>
            <a:endParaRPr b="1" sz="1155">
              <a:solidFill>
                <a:schemeClr val="dk1"/>
              </a:solidFill>
            </a:endParaRPr>
          </a:p>
        </p:txBody>
      </p:sp>
      <p:sp>
        <p:nvSpPr>
          <p:cNvPr id="253" name="Google Shape;253;p38"/>
          <p:cNvSpPr txBox="1"/>
          <p:nvPr>
            <p:ph idx="1" type="body"/>
          </p:nvPr>
        </p:nvSpPr>
        <p:spPr>
          <a:xfrm>
            <a:off x="5751750" y="864075"/>
            <a:ext cx="2758800" cy="38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523"/>
              <a:buNone/>
            </a:pPr>
            <a:r>
              <a:rPr b="1" lang="en-GB" sz="1155">
                <a:solidFill>
                  <a:schemeClr val="dk1"/>
                </a:solidFill>
              </a:rPr>
              <a:t>After </a:t>
            </a:r>
            <a:r>
              <a:rPr b="1" lang="en-GB" sz="1155">
                <a:solidFill>
                  <a:schemeClr val="dk1"/>
                </a:solidFill>
              </a:rPr>
              <a:t>removing space (Input data)</a:t>
            </a:r>
            <a:endParaRPr b="1" sz="1155">
              <a:solidFill>
                <a:schemeClr val="dk1"/>
              </a:solidFill>
            </a:endParaRPr>
          </a:p>
        </p:txBody>
      </p:sp>
      <p:pic>
        <p:nvPicPr>
          <p:cNvPr id="254" name="Google Shape;254;p38"/>
          <p:cNvPicPr preferRelativeResize="0"/>
          <p:nvPr/>
        </p:nvPicPr>
        <p:blipFill>
          <a:blip r:embed="rId3">
            <a:alphaModFix/>
          </a:blip>
          <a:stretch>
            <a:fillRect/>
          </a:stretch>
        </p:blipFill>
        <p:spPr>
          <a:xfrm>
            <a:off x="223025" y="1494350"/>
            <a:ext cx="3823051" cy="3028400"/>
          </a:xfrm>
          <a:prstGeom prst="rect">
            <a:avLst/>
          </a:prstGeom>
          <a:noFill/>
          <a:ln>
            <a:noFill/>
          </a:ln>
        </p:spPr>
      </p:pic>
      <p:sp>
        <p:nvSpPr>
          <p:cNvPr id="255" name="Google Shape;255;p38"/>
          <p:cNvSpPr txBox="1"/>
          <p:nvPr/>
        </p:nvSpPr>
        <p:spPr>
          <a:xfrm>
            <a:off x="4711175" y="1441475"/>
            <a:ext cx="4267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Discharge Report DETAILS OF PATIENT Patient : John .P.k age 14 Gender male Phone Number 9842967410 DETAILS OF DOCTOR NAME Ram bhalagopal Findings : unable to heal the wounds caused by an accident . bone fracture in the left leg and right elbow area .Ssevere injuries in the body Blood pressure was 150/110, Height is 650cm and weight is 60kg X-Ray : bone fracture in the in the left leg and right hand , no observations of internal bleeding Lab test : blood sugar , CBC , LFT , creatinine , cholesterol Symptoms : severe pain in the body , omitting , wounds not healing 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GB" sz="2100">
                <a:solidFill>
                  <a:srgbClr val="000000"/>
                </a:solidFill>
              </a:rPr>
              <a:t>En_ner_bc5cdr_md- Model Output </a:t>
            </a:r>
            <a:endParaRPr b="1" sz="2100">
              <a:solidFill>
                <a:srgbClr val="000000"/>
              </a:solidFill>
            </a:endParaRPr>
          </a:p>
        </p:txBody>
      </p:sp>
      <p:sp>
        <p:nvSpPr>
          <p:cNvPr id="261" name="Google Shape;261;p39"/>
          <p:cNvSpPr txBox="1"/>
          <p:nvPr/>
        </p:nvSpPr>
        <p:spPr>
          <a:xfrm>
            <a:off x="111325" y="432650"/>
            <a:ext cx="73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000000"/>
                </a:solidFill>
                <a:highlight>
                  <a:srgbClr val="FFFFFF"/>
                </a:highlight>
                <a:latin typeface="Times New Roman"/>
                <a:ea typeface="Times New Roman"/>
                <a:cs typeface="Times New Roman"/>
                <a:sym typeface="Times New Roman"/>
              </a:rPr>
              <a:t>A spaCy NER model trained on the BC5CDR corpus to detect disease,chemical</a:t>
            </a:r>
            <a:endParaRPr sz="1500">
              <a:solidFill>
                <a:srgbClr val="000000"/>
              </a:solidFill>
              <a:latin typeface="Times New Roman"/>
              <a:ea typeface="Times New Roman"/>
              <a:cs typeface="Times New Roman"/>
              <a:sym typeface="Times New Roman"/>
            </a:endParaRPr>
          </a:p>
        </p:txBody>
      </p:sp>
      <p:pic>
        <p:nvPicPr>
          <p:cNvPr id="262" name="Google Shape;262;p39"/>
          <p:cNvPicPr preferRelativeResize="0"/>
          <p:nvPr/>
        </p:nvPicPr>
        <p:blipFill>
          <a:blip r:embed="rId3">
            <a:alphaModFix/>
          </a:blip>
          <a:stretch>
            <a:fillRect/>
          </a:stretch>
        </p:blipFill>
        <p:spPr>
          <a:xfrm>
            <a:off x="152400" y="1021525"/>
            <a:ext cx="8839201" cy="1155044"/>
          </a:xfrm>
          <a:prstGeom prst="rect">
            <a:avLst/>
          </a:prstGeom>
          <a:noFill/>
          <a:ln>
            <a:noFill/>
          </a:ln>
        </p:spPr>
      </p:pic>
      <p:sp>
        <p:nvSpPr>
          <p:cNvPr id="263" name="Google Shape;263;p39"/>
          <p:cNvSpPr txBox="1"/>
          <p:nvPr/>
        </p:nvSpPr>
        <p:spPr>
          <a:xfrm>
            <a:off x="152400" y="231155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GB" sz="2100">
                <a:solidFill>
                  <a:srgbClr val="000000"/>
                </a:solidFill>
              </a:rPr>
              <a:t>En_ner_bionlp13cg_md- Model Output</a:t>
            </a:r>
            <a:endParaRPr b="1" sz="2100">
              <a:solidFill>
                <a:srgbClr val="000000"/>
              </a:solidFill>
            </a:endParaRPr>
          </a:p>
        </p:txBody>
      </p:sp>
      <p:sp>
        <p:nvSpPr>
          <p:cNvPr id="264" name="Google Shape;264;p39"/>
          <p:cNvSpPr txBox="1"/>
          <p:nvPr/>
        </p:nvSpPr>
        <p:spPr>
          <a:xfrm>
            <a:off x="252175" y="2817725"/>
            <a:ext cx="71094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50">
                <a:solidFill>
                  <a:srgbClr val="000000"/>
                </a:solidFill>
                <a:highlight>
                  <a:srgbClr val="FFFFFF"/>
                </a:highlight>
                <a:latin typeface="Times New Roman"/>
                <a:ea typeface="Times New Roman"/>
                <a:cs typeface="Times New Roman"/>
                <a:sym typeface="Times New Roman"/>
              </a:rPr>
              <a:t>A spaCy NER model to detect </a:t>
            </a:r>
            <a:r>
              <a:rPr lang="en-GB" sz="1550">
                <a:highlight>
                  <a:srgbClr val="FFFFFF"/>
                </a:highlight>
                <a:latin typeface="Times New Roman"/>
                <a:ea typeface="Times New Roman"/>
                <a:cs typeface="Times New Roman"/>
                <a:sym typeface="Times New Roman"/>
              </a:rPr>
              <a:t>biomedical terms such as organism,gene</a:t>
            </a:r>
            <a:endParaRPr sz="1900">
              <a:solidFill>
                <a:srgbClr val="000000"/>
              </a:solidFill>
              <a:latin typeface="Times New Roman"/>
              <a:ea typeface="Times New Roman"/>
              <a:cs typeface="Times New Roman"/>
              <a:sym typeface="Times New Roman"/>
            </a:endParaRPr>
          </a:p>
        </p:txBody>
      </p:sp>
      <p:pic>
        <p:nvPicPr>
          <p:cNvPr id="265" name="Google Shape;265;p39"/>
          <p:cNvPicPr preferRelativeResize="0"/>
          <p:nvPr/>
        </p:nvPicPr>
        <p:blipFill>
          <a:blip r:embed="rId4">
            <a:alphaModFix/>
          </a:blip>
          <a:stretch>
            <a:fillRect/>
          </a:stretch>
        </p:blipFill>
        <p:spPr>
          <a:xfrm>
            <a:off x="318675" y="3307550"/>
            <a:ext cx="8289546" cy="1531150"/>
          </a:xfrm>
          <a:prstGeom prst="rect">
            <a:avLst/>
          </a:prstGeom>
          <a:noFill/>
          <a:ln>
            <a:noFill/>
          </a:ln>
        </p:spPr>
      </p:pic>
      <p:sp>
        <p:nvSpPr>
          <p:cNvPr id="266" name="Google Shape;266;p39"/>
          <p:cNvSpPr/>
          <p:nvPr/>
        </p:nvSpPr>
        <p:spPr>
          <a:xfrm>
            <a:off x="6573475" y="1021525"/>
            <a:ext cx="1030800" cy="31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nvSpPr>
        <p:spPr>
          <a:xfrm>
            <a:off x="7715125" y="486825"/>
            <a:ext cx="117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Wrongly</a:t>
            </a:r>
            <a:r>
              <a:rPr lang="en-GB" sz="1000"/>
              <a:t> detected as chemical</a:t>
            </a:r>
            <a:endParaRPr sz="1000"/>
          </a:p>
        </p:txBody>
      </p:sp>
      <p:cxnSp>
        <p:nvCxnSpPr>
          <p:cNvPr id="268" name="Google Shape;268;p39"/>
          <p:cNvCxnSpPr>
            <a:stCxn id="266" idx="0"/>
            <a:endCxn id="267" idx="1"/>
          </p:cNvCxnSpPr>
          <p:nvPr/>
        </p:nvCxnSpPr>
        <p:spPr>
          <a:xfrm flipH="1" rot="10800000">
            <a:off x="7088875" y="733225"/>
            <a:ext cx="626400" cy="28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nvSpPr>
        <p:spPr>
          <a:xfrm>
            <a:off x="167525" y="110850"/>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000000"/>
                </a:solidFill>
              </a:rPr>
              <a:t>En_core_sci_lg- Model Output</a:t>
            </a:r>
            <a:endParaRPr sz="2000">
              <a:solidFill>
                <a:srgbClr val="000000"/>
              </a:solidFill>
            </a:endParaRPr>
          </a:p>
        </p:txBody>
      </p:sp>
      <p:sp>
        <p:nvSpPr>
          <p:cNvPr id="274" name="Google Shape;274;p40"/>
          <p:cNvSpPr txBox="1"/>
          <p:nvPr/>
        </p:nvSpPr>
        <p:spPr>
          <a:xfrm>
            <a:off x="449825" y="727900"/>
            <a:ext cx="795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000000"/>
                </a:solidFill>
                <a:latin typeface="Times New Roman"/>
                <a:ea typeface="Times New Roman"/>
                <a:cs typeface="Times New Roman"/>
                <a:sym typeface="Times New Roman"/>
              </a:rPr>
              <a:t>Detect biomedical terms and vocabulary as entities</a:t>
            </a:r>
            <a:endParaRPr sz="1600">
              <a:latin typeface="Times New Roman"/>
              <a:ea typeface="Times New Roman"/>
              <a:cs typeface="Times New Roman"/>
              <a:sym typeface="Times New Roman"/>
            </a:endParaRPr>
          </a:p>
        </p:txBody>
      </p:sp>
      <p:pic>
        <p:nvPicPr>
          <p:cNvPr id="275" name="Google Shape;275;p40"/>
          <p:cNvPicPr preferRelativeResize="0"/>
          <p:nvPr/>
        </p:nvPicPr>
        <p:blipFill>
          <a:blip r:embed="rId3">
            <a:alphaModFix/>
          </a:blip>
          <a:stretch>
            <a:fillRect/>
          </a:stretch>
        </p:blipFill>
        <p:spPr>
          <a:xfrm>
            <a:off x="167525" y="1303125"/>
            <a:ext cx="8839199" cy="1952494"/>
          </a:xfrm>
          <a:prstGeom prst="rect">
            <a:avLst/>
          </a:prstGeom>
          <a:noFill/>
          <a:ln>
            <a:noFill/>
          </a:ln>
        </p:spPr>
      </p:pic>
      <p:sp>
        <p:nvSpPr>
          <p:cNvPr id="276" name="Google Shape;276;p40"/>
          <p:cNvSpPr txBox="1"/>
          <p:nvPr/>
        </p:nvSpPr>
        <p:spPr>
          <a:xfrm>
            <a:off x="252175" y="3547250"/>
            <a:ext cx="843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In </a:t>
            </a:r>
            <a:r>
              <a:rPr b="1" lang="en-GB" sz="1200"/>
              <a:t>en_ner_bc5cdr_md </a:t>
            </a:r>
            <a:r>
              <a:rPr lang="en-GB" sz="1200"/>
              <a:t>pre-trained model its observed that some of the words are </a:t>
            </a:r>
            <a:r>
              <a:rPr lang="en-GB" sz="1200"/>
              <a:t>wrongly</a:t>
            </a:r>
            <a:r>
              <a:rPr lang="en-GB" sz="1200"/>
              <a:t> detected as disease, chemical. With  </a:t>
            </a:r>
            <a:r>
              <a:rPr b="1" lang="en-GB" sz="1200"/>
              <a:t>En_core_sci_lg</a:t>
            </a:r>
            <a:r>
              <a:rPr lang="en-GB" sz="1200"/>
              <a:t> model most of the words are detected as entity.</a:t>
            </a:r>
            <a:r>
              <a:rPr b="1" lang="en-GB" sz="1200"/>
              <a:t>e</a:t>
            </a:r>
            <a:r>
              <a:rPr b="1" lang="en-GB" sz="1200"/>
              <a:t>n_ner_bionlp13cg_md </a:t>
            </a:r>
            <a:r>
              <a:rPr lang="en-GB" sz="1200"/>
              <a:t>mostly used to detect cancer cells, antomy etc. type of words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nvSpPr>
        <p:spPr>
          <a:xfrm>
            <a:off x="120000" y="50050"/>
            <a:ext cx="8520600" cy="517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2800">
                <a:solidFill>
                  <a:srgbClr val="000000"/>
                </a:solidFill>
              </a:rPr>
              <a:t>En_core_med7_lg- Model Output </a:t>
            </a:r>
            <a:endParaRPr sz="2800">
              <a:solidFill>
                <a:srgbClr val="000000"/>
              </a:solidFill>
            </a:endParaRPr>
          </a:p>
        </p:txBody>
      </p:sp>
      <p:sp>
        <p:nvSpPr>
          <p:cNvPr id="282" name="Google Shape;282;p41"/>
          <p:cNvSpPr txBox="1"/>
          <p:nvPr/>
        </p:nvSpPr>
        <p:spPr>
          <a:xfrm>
            <a:off x="84450" y="567550"/>
            <a:ext cx="89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FFFFFF"/>
                </a:highlight>
              </a:rPr>
              <a:t>Med7 detects Dosage, Strength,Duration and Route as entities </a:t>
            </a:r>
            <a:endParaRPr sz="1600">
              <a:solidFill>
                <a:srgbClr val="000000"/>
              </a:solidFill>
            </a:endParaRPr>
          </a:p>
        </p:txBody>
      </p:sp>
      <p:pic>
        <p:nvPicPr>
          <p:cNvPr id="283" name="Google Shape;283;p41"/>
          <p:cNvPicPr preferRelativeResize="0"/>
          <p:nvPr/>
        </p:nvPicPr>
        <p:blipFill>
          <a:blip r:embed="rId3">
            <a:alphaModFix/>
          </a:blip>
          <a:stretch>
            <a:fillRect/>
          </a:stretch>
        </p:blipFill>
        <p:spPr>
          <a:xfrm>
            <a:off x="152400" y="1219900"/>
            <a:ext cx="8839201" cy="205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744550"/>
            <a:ext cx="8379000" cy="374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2"/>
              </a:buClr>
              <a:buSzPts val="1800"/>
              <a:buChar char="➢"/>
            </a:pPr>
            <a:r>
              <a:rPr lang="en-GB" sz="1800">
                <a:solidFill>
                  <a:schemeClr val="accent2"/>
                </a:solidFill>
              </a:rPr>
              <a:t>In any text content, there are some terms that are more informative and unique in context. </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a:p>
            <a:pPr indent="-342900" lvl="0" marL="457200" rtl="0" algn="l">
              <a:spcBef>
                <a:spcPts val="0"/>
              </a:spcBef>
              <a:spcAft>
                <a:spcPts val="0"/>
              </a:spcAft>
              <a:buClr>
                <a:schemeClr val="accent2"/>
              </a:buClr>
              <a:buSzPts val="1800"/>
              <a:buChar char="➢"/>
            </a:pPr>
            <a:r>
              <a:rPr lang="en-GB" sz="1800">
                <a:solidFill>
                  <a:schemeClr val="accent2"/>
                </a:solidFill>
              </a:rPr>
              <a:t>Named Entity Recognition (NER) also known as information extraction/chunking. </a:t>
            </a:r>
            <a:endParaRPr sz="1800">
              <a:solidFill>
                <a:schemeClr val="accent2"/>
              </a:solidFill>
            </a:endParaRPr>
          </a:p>
          <a:p>
            <a:pPr indent="0" lvl="0" marL="457200" rtl="0" algn="l">
              <a:spcBef>
                <a:spcPts val="0"/>
              </a:spcBef>
              <a:spcAft>
                <a:spcPts val="0"/>
              </a:spcAft>
              <a:buNone/>
            </a:pPr>
            <a:r>
              <a:t/>
            </a:r>
            <a:endParaRPr sz="1800">
              <a:solidFill>
                <a:schemeClr val="accent2"/>
              </a:solidFill>
            </a:endParaRPr>
          </a:p>
          <a:p>
            <a:pPr indent="0" lvl="0" marL="457200" rtl="0" algn="l">
              <a:spcBef>
                <a:spcPts val="0"/>
              </a:spcBef>
              <a:spcAft>
                <a:spcPts val="0"/>
              </a:spcAft>
              <a:buNone/>
            </a:pPr>
            <a:r>
              <a:t/>
            </a:r>
            <a:endParaRPr sz="1800">
              <a:solidFill>
                <a:schemeClr val="accent2"/>
              </a:solidFill>
            </a:endParaRPr>
          </a:p>
          <a:p>
            <a:pPr indent="-342900" lvl="0" marL="457200" rtl="0" algn="l">
              <a:spcBef>
                <a:spcPts val="0"/>
              </a:spcBef>
              <a:spcAft>
                <a:spcPts val="0"/>
              </a:spcAft>
              <a:buClr>
                <a:schemeClr val="accent2"/>
              </a:buClr>
              <a:buSzPts val="1800"/>
              <a:buChar char="➢"/>
            </a:pPr>
            <a:r>
              <a:rPr lang="en-GB" sz="1800">
                <a:solidFill>
                  <a:schemeClr val="accent2"/>
                </a:solidFill>
              </a:rPr>
              <a:t>Algorithm extracts the real world noun entity from the text data and classifies them into predefined categories like </a:t>
            </a:r>
            <a:r>
              <a:rPr lang="en-GB" sz="1800">
                <a:solidFill>
                  <a:schemeClr val="accent2"/>
                </a:solidFill>
              </a:rPr>
              <a:t>person, place, time, organization, etc.</a:t>
            </a:r>
            <a:endParaRPr sz="1800">
              <a:solidFill>
                <a:schemeClr val="accent2"/>
              </a:solidFill>
            </a:endParaRPr>
          </a:p>
        </p:txBody>
      </p:sp>
      <p:sp>
        <p:nvSpPr>
          <p:cNvPr id="67" name="Google Shape;67;p15"/>
          <p:cNvSpPr txBox="1"/>
          <p:nvPr>
            <p:ph idx="1" type="subTitle"/>
          </p:nvPr>
        </p:nvSpPr>
        <p:spPr>
          <a:xfrm>
            <a:off x="0" y="77600"/>
            <a:ext cx="2117400" cy="510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What is NER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nvSpPr>
        <p:spPr>
          <a:xfrm>
            <a:off x="120000" y="50050"/>
            <a:ext cx="8520600" cy="517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2800">
                <a:solidFill>
                  <a:srgbClr val="000000"/>
                </a:solidFill>
              </a:rPr>
              <a:t>En_core_med7_lg- Model Output </a:t>
            </a:r>
            <a:endParaRPr sz="2800">
              <a:solidFill>
                <a:srgbClr val="000000"/>
              </a:solidFill>
            </a:endParaRPr>
          </a:p>
        </p:txBody>
      </p:sp>
      <p:sp>
        <p:nvSpPr>
          <p:cNvPr id="289" name="Google Shape;289;p42"/>
          <p:cNvSpPr txBox="1"/>
          <p:nvPr/>
        </p:nvSpPr>
        <p:spPr>
          <a:xfrm>
            <a:off x="84450" y="567550"/>
            <a:ext cx="89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rgbClr val="FFFFFF"/>
                </a:highlight>
              </a:rPr>
              <a:t>Med7 detects Dosage, Strength,Duration and Route as entities </a:t>
            </a:r>
            <a:endParaRPr sz="1600">
              <a:solidFill>
                <a:srgbClr val="000000"/>
              </a:solidFill>
            </a:endParaRPr>
          </a:p>
        </p:txBody>
      </p:sp>
      <p:pic>
        <p:nvPicPr>
          <p:cNvPr id="290" name="Google Shape;290;p42"/>
          <p:cNvPicPr preferRelativeResize="0"/>
          <p:nvPr/>
        </p:nvPicPr>
        <p:blipFill>
          <a:blip r:embed="rId3">
            <a:alphaModFix/>
          </a:blip>
          <a:stretch>
            <a:fillRect/>
          </a:stretch>
        </p:blipFill>
        <p:spPr>
          <a:xfrm>
            <a:off x="152400" y="1120150"/>
            <a:ext cx="8839202" cy="2106605"/>
          </a:xfrm>
          <a:prstGeom prst="rect">
            <a:avLst/>
          </a:prstGeom>
          <a:noFill/>
          <a:ln>
            <a:noFill/>
          </a:ln>
        </p:spPr>
      </p:pic>
      <p:sp>
        <p:nvSpPr>
          <p:cNvPr id="291" name="Google Shape;291;p42"/>
          <p:cNvSpPr txBox="1"/>
          <p:nvPr/>
        </p:nvSpPr>
        <p:spPr>
          <a:xfrm>
            <a:off x="266050" y="3279400"/>
            <a:ext cx="7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There are no relative terms associate with the med 7 library, so the terms </a:t>
            </a:r>
            <a:r>
              <a:rPr lang="en-GB"/>
              <a:t>are not</a:t>
            </a:r>
            <a:r>
              <a:rPr lang="en-GB"/>
              <a:t> detected.</a:t>
            </a:r>
            <a:endParaRPr/>
          </a:p>
        </p:txBody>
      </p:sp>
      <p:sp>
        <p:nvSpPr>
          <p:cNvPr id="292" name="Google Shape;292;p42"/>
          <p:cNvSpPr txBox="1"/>
          <p:nvPr/>
        </p:nvSpPr>
        <p:spPr>
          <a:xfrm>
            <a:off x="152400" y="3931750"/>
            <a:ext cx="8520600" cy="517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2800"/>
              <a:t>Medspacy </a:t>
            </a:r>
            <a:endParaRPr sz="2800">
              <a:solidFill>
                <a:srgbClr val="000000"/>
              </a:solidFill>
            </a:endParaRPr>
          </a:p>
        </p:txBody>
      </p:sp>
      <p:sp>
        <p:nvSpPr>
          <p:cNvPr id="293" name="Google Shape;293;p42"/>
          <p:cNvSpPr txBox="1"/>
          <p:nvPr/>
        </p:nvSpPr>
        <p:spPr>
          <a:xfrm>
            <a:off x="462800" y="4518125"/>
            <a:ext cx="7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Medspacy Quickuml requires license to get the uml concepts to be </a:t>
            </a:r>
            <a:r>
              <a:rPr lang="en-GB"/>
              <a:t>verified</a:t>
            </a:r>
            <a:r>
              <a:rPr lang="en-GB"/>
              <a:t> from knowledge 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235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biomedical-ner-all</a:t>
            </a:r>
            <a:endParaRPr/>
          </a:p>
        </p:txBody>
      </p:sp>
      <p:sp>
        <p:nvSpPr>
          <p:cNvPr id="299" name="Google Shape;299;p43"/>
          <p:cNvSpPr txBox="1"/>
          <p:nvPr>
            <p:ph idx="1" type="body"/>
          </p:nvPr>
        </p:nvSpPr>
        <p:spPr>
          <a:xfrm>
            <a:off x="235875" y="572700"/>
            <a:ext cx="819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350">
                <a:solidFill>
                  <a:schemeClr val="dk1"/>
                </a:solidFill>
                <a:highlight>
                  <a:srgbClr val="FFFFFF"/>
                </a:highlight>
                <a:latin typeface="Roboto"/>
                <a:ea typeface="Roboto"/>
                <a:cs typeface="Roboto"/>
                <a:sym typeface="Roboto"/>
              </a:rPr>
              <a:t>An English Named Entity Recognition model, trained on Maccrobat to recognize the bio-medical entities (83 entities) from a given text corpus (case reports etc.). This model was built on top of distilbert-base-uncased</a:t>
            </a:r>
            <a:endParaRPr sz="1900">
              <a:solidFill>
                <a:schemeClr val="dk1"/>
              </a:solidFill>
            </a:endParaRPr>
          </a:p>
        </p:txBody>
      </p:sp>
      <p:pic>
        <p:nvPicPr>
          <p:cNvPr id="300" name="Google Shape;300;p43"/>
          <p:cNvPicPr preferRelativeResize="0"/>
          <p:nvPr/>
        </p:nvPicPr>
        <p:blipFill>
          <a:blip r:embed="rId3">
            <a:alphaModFix/>
          </a:blip>
          <a:stretch>
            <a:fillRect/>
          </a:stretch>
        </p:blipFill>
        <p:spPr>
          <a:xfrm>
            <a:off x="194138" y="1579235"/>
            <a:ext cx="8755724" cy="2846215"/>
          </a:xfrm>
          <a:prstGeom prst="rect">
            <a:avLst/>
          </a:prstGeom>
          <a:noFill/>
          <a:ln>
            <a:noFill/>
          </a:ln>
        </p:spPr>
      </p:pic>
      <p:sp>
        <p:nvSpPr>
          <p:cNvPr id="301" name="Google Shape;301;p43"/>
          <p:cNvSpPr/>
          <p:nvPr/>
        </p:nvSpPr>
        <p:spPr>
          <a:xfrm>
            <a:off x="4223425" y="1664798"/>
            <a:ext cx="15342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3558325" y="1664800"/>
            <a:ext cx="6651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5157975" y="1964600"/>
            <a:ext cx="34608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2427625" y="2368500"/>
            <a:ext cx="16407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8295350" y="2226500"/>
            <a:ext cx="2097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235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biomedical-ner-all</a:t>
            </a:r>
            <a:endParaRPr/>
          </a:p>
        </p:txBody>
      </p:sp>
      <p:sp>
        <p:nvSpPr>
          <p:cNvPr id="311" name="Google Shape;311;p44"/>
          <p:cNvSpPr txBox="1"/>
          <p:nvPr>
            <p:ph idx="1" type="body"/>
          </p:nvPr>
        </p:nvSpPr>
        <p:spPr>
          <a:xfrm>
            <a:off x="235875" y="572700"/>
            <a:ext cx="819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350">
                <a:solidFill>
                  <a:schemeClr val="dk1"/>
                </a:solidFill>
                <a:highlight>
                  <a:srgbClr val="FFFFFF"/>
                </a:highlight>
                <a:latin typeface="Roboto"/>
                <a:ea typeface="Roboto"/>
                <a:cs typeface="Roboto"/>
                <a:sym typeface="Roboto"/>
              </a:rPr>
              <a:t>An English Named Entity Recognition model, trained on Maccrobat to recognize the bio-medical entities (84 entities) from a given text corpus (case reports etc.). This model was built on top of distilbert-base-uncased</a:t>
            </a:r>
            <a:endParaRPr sz="1900">
              <a:solidFill>
                <a:schemeClr val="dk1"/>
              </a:solidFill>
            </a:endParaRPr>
          </a:p>
        </p:txBody>
      </p:sp>
      <p:pic>
        <p:nvPicPr>
          <p:cNvPr id="312" name="Google Shape;312;p44"/>
          <p:cNvPicPr preferRelativeResize="0"/>
          <p:nvPr/>
        </p:nvPicPr>
        <p:blipFill>
          <a:blip r:embed="rId3">
            <a:alphaModFix/>
          </a:blip>
          <a:stretch>
            <a:fillRect/>
          </a:stretch>
        </p:blipFill>
        <p:spPr>
          <a:xfrm>
            <a:off x="199750" y="1351175"/>
            <a:ext cx="8265534" cy="2130700"/>
          </a:xfrm>
          <a:prstGeom prst="rect">
            <a:avLst/>
          </a:prstGeom>
          <a:noFill/>
          <a:ln>
            <a:noFill/>
          </a:ln>
        </p:spPr>
      </p:pic>
      <p:sp>
        <p:nvSpPr>
          <p:cNvPr id="313" name="Google Shape;313;p44"/>
          <p:cNvSpPr/>
          <p:nvPr/>
        </p:nvSpPr>
        <p:spPr>
          <a:xfrm>
            <a:off x="3363925" y="1426300"/>
            <a:ext cx="35865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p:nvPr/>
        </p:nvSpPr>
        <p:spPr>
          <a:xfrm>
            <a:off x="302925" y="1688200"/>
            <a:ext cx="29562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5113925" y="1688198"/>
            <a:ext cx="15342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1653125" y="2492900"/>
            <a:ext cx="4610100" cy="26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235875" y="6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biobert-large-cased-v1.1</a:t>
            </a:r>
            <a:endParaRPr/>
          </a:p>
        </p:txBody>
      </p:sp>
      <p:sp>
        <p:nvSpPr>
          <p:cNvPr id="322" name="Google Shape;322;p45"/>
          <p:cNvSpPr txBox="1"/>
          <p:nvPr>
            <p:ph idx="1" type="body"/>
          </p:nvPr>
        </p:nvSpPr>
        <p:spPr>
          <a:xfrm>
            <a:off x="235875" y="572700"/>
            <a:ext cx="819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350">
                <a:solidFill>
                  <a:schemeClr val="dk1"/>
                </a:solidFill>
                <a:highlight>
                  <a:srgbClr val="FFFFFF"/>
                </a:highlight>
                <a:latin typeface="Roboto"/>
                <a:ea typeface="Roboto"/>
                <a:cs typeface="Roboto"/>
                <a:sym typeface="Roboto"/>
              </a:rPr>
              <a:t>BioBERT, a biomedical language representation model designed for biomedical text mining tasks such as biomedical named entity recognition, relation extraction, question answering</a:t>
            </a:r>
            <a:endParaRPr sz="1900">
              <a:solidFill>
                <a:schemeClr val="dk1"/>
              </a:solidFill>
            </a:endParaRPr>
          </a:p>
        </p:txBody>
      </p:sp>
      <p:pic>
        <p:nvPicPr>
          <p:cNvPr id="323" name="Google Shape;323;p45"/>
          <p:cNvPicPr preferRelativeResize="0"/>
          <p:nvPr/>
        </p:nvPicPr>
        <p:blipFill>
          <a:blip r:embed="rId3">
            <a:alphaModFix/>
          </a:blip>
          <a:stretch>
            <a:fillRect/>
          </a:stretch>
        </p:blipFill>
        <p:spPr>
          <a:xfrm>
            <a:off x="169500" y="1425175"/>
            <a:ext cx="8326050" cy="2382377"/>
          </a:xfrm>
          <a:prstGeom prst="rect">
            <a:avLst/>
          </a:prstGeom>
          <a:noFill/>
          <a:ln>
            <a:noFill/>
          </a:ln>
        </p:spPr>
      </p:pic>
      <p:sp>
        <p:nvSpPr>
          <p:cNvPr id="324" name="Google Shape;324;p45"/>
          <p:cNvSpPr txBox="1"/>
          <p:nvPr/>
        </p:nvSpPr>
        <p:spPr>
          <a:xfrm>
            <a:off x="336375" y="4087325"/>
            <a:ext cx="799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In this all the entities are highlighted as LABEL_1, LABEL_0.  To change the label need to custom map the entities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235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bert-base-uncased_clinical-ner</a:t>
            </a:r>
            <a:endParaRPr/>
          </a:p>
        </p:txBody>
      </p:sp>
      <p:sp>
        <p:nvSpPr>
          <p:cNvPr id="330" name="Google Shape;330;p46"/>
          <p:cNvSpPr txBox="1"/>
          <p:nvPr>
            <p:ph idx="1" type="body"/>
          </p:nvPr>
        </p:nvSpPr>
        <p:spPr>
          <a:xfrm>
            <a:off x="235875" y="572700"/>
            <a:ext cx="822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350">
                <a:solidFill>
                  <a:schemeClr val="dk1"/>
                </a:solidFill>
                <a:highlight>
                  <a:srgbClr val="FFFFFF"/>
                </a:highlight>
                <a:latin typeface="Roboto"/>
                <a:ea typeface="Roboto"/>
                <a:cs typeface="Roboto"/>
                <a:sym typeface="Roboto"/>
              </a:rPr>
              <a:t>A Named Entity Recognition model for clinical entities (problem, treatment, test).</a:t>
            </a:r>
            <a:r>
              <a:rPr lang="en-GB" sz="1350">
                <a:solidFill>
                  <a:schemeClr val="dk1"/>
                </a:solidFill>
                <a:highlight>
                  <a:schemeClr val="lt1"/>
                </a:highlight>
                <a:latin typeface="Roboto"/>
                <a:ea typeface="Roboto"/>
                <a:cs typeface="Roboto"/>
                <a:sym typeface="Roboto"/>
              </a:rPr>
              <a:t>The model has been trained on the i2b2 (now n2c2) dataset for the 2010 - Relations task. </a:t>
            </a:r>
            <a:endParaRPr sz="1350">
              <a:solidFill>
                <a:schemeClr val="dk1"/>
              </a:solidFill>
              <a:highlight>
                <a:srgbClr val="FFFFFF"/>
              </a:highlight>
              <a:latin typeface="Roboto"/>
              <a:ea typeface="Roboto"/>
              <a:cs typeface="Roboto"/>
              <a:sym typeface="Roboto"/>
            </a:endParaRPr>
          </a:p>
        </p:txBody>
      </p:sp>
      <p:sp>
        <p:nvSpPr>
          <p:cNvPr id="331" name="Google Shape;331;p46"/>
          <p:cNvSpPr txBox="1"/>
          <p:nvPr/>
        </p:nvSpPr>
        <p:spPr>
          <a:xfrm>
            <a:off x="292025" y="3976475"/>
            <a:ext cx="7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2" name="Google Shape;332;p46"/>
          <p:cNvPicPr preferRelativeResize="0"/>
          <p:nvPr/>
        </p:nvPicPr>
        <p:blipFill>
          <a:blip r:embed="rId3">
            <a:alphaModFix/>
          </a:blip>
          <a:stretch>
            <a:fillRect/>
          </a:stretch>
        </p:blipFill>
        <p:spPr>
          <a:xfrm>
            <a:off x="423375" y="1297800"/>
            <a:ext cx="8034596" cy="2526275"/>
          </a:xfrm>
          <a:prstGeom prst="rect">
            <a:avLst/>
          </a:prstGeom>
          <a:noFill/>
          <a:ln>
            <a:noFill/>
          </a:ln>
        </p:spPr>
      </p:pic>
      <p:sp>
        <p:nvSpPr>
          <p:cNvPr id="333" name="Google Shape;333;p46"/>
          <p:cNvSpPr txBox="1"/>
          <p:nvPr/>
        </p:nvSpPr>
        <p:spPr>
          <a:xfrm>
            <a:off x="864650" y="4168000"/>
            <a:ext cx="75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model has 6 labels which are </a:t>
            </a:r>
            <a:r>
              <a:rPr lang="en-GB" sz="1050">
                <a:solidFill>
                  <a:srgbClr val="986801"/>
                </a:solidFill>
                <a:highlight>
                  <a:srgbClr val="FFFFFF"/>
                </a:highlight>
                <a:latin typeface="Courier New"/>
                <a:ea typeface="Courier New"/>
                <a:cs typeface="Courier New"/>
                <a:sym typeface="Courier New"/>
              </a:rPr>
              <a:t>problem,test,treatment,problem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2358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bert-base-uncased_clinical-ner</a:t>
            </a:r>
            <a:endParaRPr/>
          </a:p>
        </p:txBody>
      </p:sp>
      <p:sp>
        <p:nvSpPr>
          <p:cNvPr id="339" name="Google Shape;339;p47"/>
          <p:cNvSpPr txBox="1"/>
          <p:nvPr>
            <p:ph idx="1" type="body"/>
          </p:nvPr>
        </p:nvSpPr>
        <p:spPr>
          <a:xfrm>
            <a:off x="235875" y="572700"/>
            <a:ext cx="822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350">
                <a:solidFill>
                  <a:schemeClr val="dk1"/>
                </a:solidFill>
                <a:highlight>
                  <a:srgbClr val="FFFFFF"/>
                </a:highlight>
                <a:latin typeface="Roboto"/>
                <a:ea typeface="Roboto"/>
                <a:cs typeface="Roboto"/>
                <a:sym typeface="Roboto"/>
              </a:rPr>
              <a:t>A Named Entity Recognition model for clinical entities (problem, treatment, test).</a:t>
            </a:r>
            <a:r>
              <a:rPr lang="en-GB" sz="1350">
                <a:solidFill>
                  <a:schemeClr val="dk1"/>
                </a:solidFill>
                <a:highlight>
                  <a:schemeClr val="lt1"/>
                </a:highlight>
                <a:latin typeface="Roboto"/>
                <a:ea typeface="Roboto"/>
                <a:cs typeface="Roboto"/>
                <a:sym typeface="Roboto"/>
              </a:rPr>
              <a:t>The model has been trained on the i2b2 (now n2c2) dataset for the 2010 - Relations task. </a:t>
            </a:r>
            <a:endParaRPr sz="1350">
              <a:solidFill>
                <a:schemeClr val="dk1"/>
              </a:solidFill>
              <a:highlight>
                <a:srgbClr val="FFFFFF"/>
              </a:highlight>
              <a:latin typeface="Roboto"/>
              <a:ea typeface="Roboto"/>
              <a:cs typeface="Roboto"/>
              <a:sym typeface="Roboto"/>
            </a:endParaRPr>
          </a:p>
        </p:txBody>
      </p:sp>
      <p:sp>
        <p:nvSpPr>
          <p:cNvPr id="340" name="Google Shape;340;p47"/>
          <p:cNvSpPr txBox="1"/>
          <p:nvPr/>
        </p:nvSpPr>
        <p:spPr>
          <a:xfrm>
            <a:off x="292025" y="3976475"/>
            <a:ext cx="7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1" name="Google Shape;341;p47"/>
          <p:cNvSpPr txBox="1"/>
          <p:nvPr/>
        </p:nvSpPr>
        <p:spPr>
          <a:xfrm>
            <a:off x="152400" y="3576275"/>
            <a:ext cx="754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T</a:t>
            </a:r>
            <a:r>
              <a:rPr lang="en-GB"/>
              <a:t>his model has 3 labels which are </a:t>
            </a:r>
            <a:r>
              <a:rPr lang="en-GB" sz="1200">
                <a:solidFill>
                  <a:srgbClr val="986801"/>
                </a:solidFill>
                <a:highlight>
                  <a:srgbClr val="FFFFFF"/>
                </a:highlight>
                <a:latin typeface="Courier New"/>
                <a:ea typeface="Courier New"/>
                <a:cs typeface="Courier New"/>
                <a:sym typeface="Courier New"/>
              </a:rPr>
              <a:t>problem,test,treatment</a:t>
            </a:r>
            <a:endParaRPr sz="1200"/>
          </a:p>
        </p:txBody>
      </p:sp>
      <p:pic>
        <p:nvPicPr>
          <p:cNvPr id="342" name="Google Shape;342;p47"/>
          <p:cNvPicPr preferRelativeResize="0"/>
          <p:nvPr/>
        </p:nvPicPr>
        <p:blipFill>
          <a:blip r:embed="rId3">
            <a:alphaModFix/>
          </a:blip>
          <a:stretch>
            <a:fillRect/>
          </a:stretch>
        </p:blipFill>
        <p:spPr>
          <a:xfrm>
            <a:off x="235875" y="1573750"/>
            <a:ext cx="8839198" cy="14016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178675" y="16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analysis</a:t>
            </a:r>
            <a:endParaRPr/>
          </a:p>
        </p:txBody>
      </p:sp>
      <p:sp>
        <p:nvSpPr>
          <p:cNvPr id="348" name="Google Shape;348;p48"/>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solidFill>
                  <a:schemeClr val="dk1"/>
                </a:solidFill>
              </a:rPr>
              <a:t>Based on the analysis two transformer model perform equally well </a:t>
            </a:r>
            <a:r>
              <a:rPr b="1" lang="en-GB">
                <a:solidFill>
                  <a:schemeClr val="dk1"/>
                </a:solidFill>
              </a:rPr>
              <a:t>biomedical-ner-all, bert-base-uncased_clinical-ner</a:t>
            </a:r>
            <a:endParaRPr b="1">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With </a:t>
            </a:r>
            <a:r>
              <a:rPr b="1" lang="en-GB">
                <a:solidFill>
                  <a:schemeClr val="dk1"/>
                </a:solidFill>
              </a:rPr>
              <a:t>biomedical-ner-all </a:t>
            </a:r>
            <a:r>
              <a:rPr lang="en-GB">
                <a:solidFill>
                  <a:schemeClr val="dk1"/>
                </a:solidFill>
              </a:rPr>
              <a:t>model the datasets are collected from pubmed and manually annotated</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In the </a:t>
            </a:r>
            <a:r>
              <a:rPr b="1" lang="en-GB">
                <a:solidFill>
                  <a:schemeClr val="dk1"/>
                </a:solidFill>
              </a:rPr>
              <a:t>bert-base-uncased_clinical-ner there is no option to annotate instead they collect the data from biomed corpus which requires access for some sites</a:t>
            </a:r>
            <a:endParaRPr b="1">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Drawback of the</a:t>
            </a:r>
            <a:r>
              <a:rPr b="1" lang="en-GB">
                <a:solidFill>
                  <a:schemeClr val="dk1"/>
                </a:solidFill>
              </a:rPr>
              <a:t> biomedical-ner-all model is that there is no proper reference on manual annotation</a:t>
            </a:r>
            <a:endParaRPr b="1">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185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 TRAINING (BERT TRANSFORMER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238925" y="15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 (BIO-MEDICAL DOMAIN)</a:t>
            </a:r>
            <a:endParaRPr/>
          </a:p>
        </p:txBody>
      </p:sp>
      <p:sp>
        <p:nvSpPr>
          <p:cNvPr id="359" name="Google Shape;359;p50"/>
          <p:cNvSpPr txBox="1"/>
          <p:nvPr>
            <p:ph idx="1" type="body"/>
          </p:nvPr>
        </p:nvSpPr>
        <p:spPr>
          <a:xfrm>
            <a:off x="311700" y="1152475"/>
            <a:ext cx="8520600" cy="933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To Fine tune the data with ner annotated disease data set using bio-bert as base model.</a:t>
            </a:r>
            <a:endParaRPr sz="2400"/>
          </a:p>
          <a:p>
            <a:pPr indent="0" lvl="0" marL="0" rtl="0" algn="l">
              <a:spcBef>
                <a:spcPts val="1200"/>
              </a:spcBef>
              <a:spcAft>
                <a:spcPts val="1200"/>
              </a:spcAft>
              <a:buNone/>
            </a:pPr>
            <a:r>
              <a:t/>
            </a:r>
            <a:endParaRPr sz="2400"/>
          </a:p>
        </p:txBody>
      </p:sp>
      <p:sp>
        <p:nvSpPr>
          <p:cNvPr id="360" name="Google Shape;360;p50"/>
          <p:cNvSpPr txBox="1"/>
          <p:nvPr>
            <p:ph type="title"/>
          </p:nvPr>
        </p:nvSpPr>
        <p:spPr>
          <a:xfrm>
            <a:off x="311700" y="2380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Fine-Tuning ?</a:t>
            </a:r>
            <a:endParaRPr/>
          </a:p>
        </p:txBody>
      </p:sp>
      <p:sp>
        <p:nvSpPr>
          <p:cNvPr id="361" name="Google Shape;361;p50"/>
          <p:cNvSpPr txBox="1"/>
          <p:nvPr>
            <p:ph idx="1" type="body"/>
          </p:nvPr>
        </p:nvSpPr>
        <p:spPr>
          <a:xfrm>
            <a:off x="488375" y="3247675"/>
            <a:ext cx="82713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2400"/>
              <a:t>For fine-tuning, the BERT model is first initialized with the pre-trained parameters, and all of the parameters are fine-tuned using labeled data from the downstream tasks.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idx="1" type="subTitle"/>
          </p:nvPr>
        </p:nvSpPr>
        <p:spPr>
          <a:xfrm>
            <a:off x="311700" y="1515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BERT architecture and fine-tuning</a:t>
            </a:r>
            <a:endParaRPr/>
          </a:p>
        </p:txBody>
      </p:sp>
      <p:pic>
        <p:nvPicPr>
          <p:cNvPr id="367" name="Google Shape;367;p51"/>
          <p:cNvPicPr preferRelativeResize="0"/>
          <p:nvPr/>
        </p:nvPicPr>
        <p:blipFill>
          <a:blip r:embed="rId3">
            <a:alphaModFix/>
          </a:blip>
          <a:stretch>
            <a:fillRect/>
          </a:stretch>
        </p:blipFill>
        <p:spPr>
          <a:xfrm>
            <a:off x="311700" y="1169275"/>
            <a:ext cx="8096250" cy="305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subTitle"/>
          </p:nvPr>
        </p:nvSpPr>
        <p:spPr>
          <a:xfrm>
            <a:off x="101100" y="3178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NER in bio-medical</a:t>
            </a:r>
            <a:endParaRPr/>
          </a:p>
        </p:txBody>
      </p:sp>
      <p:sp>
        <p:nvSpPr>
          <p:cNvPr id="73" name="Google Shape;73;p16"/>
          <p:cNvSpPr txBox="1"/>
          <p:nvPr/>
        </p:nvSpPr>
        <p:spPr>
          <a:xfrm>
            <a:off x="343650" y="1175025"/>
            <a:ext cx="82251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444444"/>
              </a:buClr>
              <a:buSzPts val="1700"/>
              <a:buFont typeface="Raleway"/>
              <a:buChar char="➢"/>
            </a:pPr>
            <a:r>
              <a:rPr lang="en-GB" sz="1700">
                <a:solidFill>
                  <a:srgbClr val="444444"/>
                </a:solidFill>
                <a:highlight>
                  <a:srgbClr val="FFFFFF"/>
                </a:highlight>
                <a:latin typeface="Raleway"/>
                <a:ea typeface="Raleway"/>
                <a:cs typeface="Raleway"/>
                <a:sym typeface="Raleway"/>
              </a:rPr>
              <a:t>To develop the NER system to recognise and classify the Biomedical substances from the text.</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700">
              <a:solidFill>
                <a:srgbClr val="444444"/>
              </a:solidFill>
              <a:highlight>
                <a:srgbClr val="FFFFFF"/>
              </a:highlight>
              <a:latin typeface="Raleway"/>
              <a:ea typeface="Raleway"/>
              <a:cs typeface="Raleway"/>
              <a:sym typeface="Raleway"/>
            </a:endParaRPr>
          </a:p>
          <a:p>
            <a:pPr indent="-336550" lvl="0" marL="457200" rtl="0" algn="l">
              <a:spcBef>
                <a:spcPts val="0"/>
              </a:spcBef>
              <a:spcAft>
                <a:spcPts val="0"/>
              </a:spcAft>
              <a:buClr>
                <a:srgbClr val="444444"/>
              </a:buClr>
              <a:buSzPts val="1700"/>
              <a:buFont typeface="Raleway"/>
              <a:buChar char="➢"/>
            </a:pPr>
            <a:r>
              <a:rPr lang="en-GB" sz="1700">
                <a:solidFill>
                  <a:srgbClr val="444444"/>
                </a:solidFill>
                <a:highlight>
                  <a:srgbClr val="FFFFFF"/>
                </a:highlight>
                <a:latin typeface="Raleway"/>
                <a:ea typeface="Raleway"/>
                <a:cs typeface="Raleway"/>
                <a:sym typeface="Raleway"/>
              </a:rPr>
              <a:t>This BIO-NER system can be used in various areas like a question-answering system or summarization system and many more areas of the domain-dependent NLP research.</a:t>
            </a:r>
            <a:endParaRPr sz="1700">
              <a:latin typeface="Raleway"/>
              <a:ea typeface="Raleway"/>
              <a:cs typeface="Raleway"/>
              <a:sym typeface="Raleway"/>
            </a:endParaRPr>
          </a:p>
        </p:txBody>
      </p:sp>
      <p:pic>
        <p:nvPicPr>
          <p:cNvPr id="74" name="Google Shape;74;p16"/>
          <p:cNvPicPr preferRelativeResize="0"/>
          <p:nvPr/>
        </p:nvPicPr>
        <p:blipFill>
          <a:blip r:embed="rId3">
            <a:alphaModFix/>
          </a:blip>
          <a:stretch>
            <a:fillRect/>
          </a:stretch>
        </p:blipFill>
        <p:spPr>
          <a:xfrm>
            <a:off x="1076750" y="2134300"/>
            <a:ext cx="6758899" cy="1025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idx="1" type="subTitle"/>
          </p:nvPr>
        </p:nvSpPr>
        <p:spPr>
          <a:xfrm>
            <a:off x="178675" y="1071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Raleway"/>
                <a:ea typeface="Raleway"/>
                <a:cs typeface="Raleway"/>
                <a:sym typeface="Raleway"/>
              </a:rPr>
              <a:t>Development Flow Diagram - Fine-Tuned Model</a:t>
            </a:r>
            <a:endParaRPr>
              <a:latin typeface="Raleway"/>
              <a:ea typeface="Raleway"/>
              <a:cs typeface="Raleway"/>
              <a:sym typeface="Raleway"/>
            </a:endParaRPr>
          </a:p>
        </p:txBody>
      </p:sp>
      <p:sp>
        <p:nvSpPr>
          <p:cNvPr id="373" name="Google Shape;373;p52"/>
          <p:cNvSpPr/>
          <p:nvPr/>
        </p:nvSpPr>
        <p:spPr>
          <a:xfrm>
            <a:off x="2935675" y="1033200"/>
            <a:ext cx="2062260" cy="677268"/>
          </a:xfrm>
          <a:prstGeom prst="flowChartDocumen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NE BIO annotated data</a:t>
            </a:r>
            <a:endParaRPr/>
          </a:p>
        </p:txBody>
      </p:sp>
      <p:sp>
        <p:nvSpPr>
          <p:cNvPr id="374" name="Google Shape;374;p52"/>
          <p:cNvSpPr/>
          <p:nvPr/>
        </p:nvSpPr>
        <p:spPr>
          <a:xfrm>
            <a:off x="2911400" y="2366475"/>
            <a:ext cx="2110800" cy="677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Fine </a:t>
            </a:r>
            <a:r>
              <a:rPr lang="en-GB"/>
              <a:t>Tuning</a:t>
            </a:r>
            <a:r>
              <a:rPr lang="en-GB"/>
              <a:t> of Bio-bert </a:t>
            </a:r>
            <a:endParaRPr/>
          </a:p>
        </p:txBody>
      </p:sp>
      <p:sp>
        <p:nvSpPr>
          <p:cNvPr id="375" name="Google Shape;375;p52"/>
          <p:cNvSpPr/>
          <p:nvPr/>
        </p:nvSpPr>
        <p:spPr>
          <a:xfrm>
            <a:off x="2887125" y="3699875"/>
            <a:ext cx="2110800" cy="677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New Pretrained Model</a:t>
            </a:r>
            <a:endParaRPr/>
          </a:p>
        </p:txBody>
      </p:sp>
      <p:sp>
        <p:nvSpPr>
          <p:cNvPr id="376" name="Google Shape;376;p52"/>
          <p:cNvSpPr/>
          <p:nvPr/>
        </p:nvSpPr>
        <p:spPr>
          <a:xfrm rot="5397641">
            <a:off x="3639059" y="1831919"/>
            <a:ext cx="437100" cy="41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2"/>
          <p:cNvSpPr/>
          <p:nvPr/>
        </p:nvSpPr>
        <p:spPr>
          <a:xfrm rot="5397641">
            <a:off x="3639059" y="3165319"/>
            <a:ext cx="437100" cy="41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202525" y="178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2A2A2A"/>
                </a:solidFill>
                <a:highlight>
                  <a:srgbClr val="FFFFFF"/>
                </a:highlight>
              </a:rPr>
              <a:t>Overview of the pre-training and fine-tuning of BioBERT</a:t>
            </a:r>
            <a:endParaRPr b="1" sz="2400"/>
          </a:p>
          <a:p>
            <a:pPr indent="0" lvl="0" marL="0" rtl="0" algn="l">
              <a:spcBef>
                <a:spcPts val="0"/>
              </a:spcBef>
              <a:spcAft>
                <a:spcPts val="0"/>
              </a:spcAft>
              <a:buNone/>
            </a:pPr>
            <a:r>
              <a:t/>
            </a:r>
            <a:endParaRPr sz="1150">
              <a:solidFill>
                <a:srgbClr val="2A2A2A"/>
              </a:solidFill>
              <a:highlight>
                <a:srgbClr val="FFFFFF"/>
              </a:highlight>
            </a:endParaRPr>
          </a:p>
        </p:txBody>
      </p:sp>
      <p:sp>
        <p:nvSpPr>
          <p:cNvPr id="383" name="Google Shape;383;p53"/>
          <p:cNvSpPr txBox="1"/>
          <p:nvPr/>
        </p:nvSpPr>
        <p:spPr>
          <a:xfrm>
            <a:off x="1272375" y="4063825"/>
            <a:ext cx="611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384" name="Google Shape;384;p53"/>
          <p:cNvPicPr preferRelativeResize="0"/>
          <p:nvPr/>
        </p:nvPicPr>
        <p:blipFill>
          <a:blip r:embed="rId3">
            <a:alphaModFix/>
          </a:blip>
          <a:stretch>
            <a:fillRect/>
          </a:stretch>
        </p:blipFill>
        <p:spPr>
          <a:xfrm>
            <a:off x="311700" y="1164950"/>
            <a:ext cx="8520602" cy="30930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idx="1" type="subTitle"/>
          </p:nvPr>
        </p:nvSpPr>
        <p:spPr>
          <a:xfrm>
            <a:off x="88250" y="1708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Bio-Medical-NER Framework</a:t>
            </a:r>
            <a:endParaRPr/>
          </a:p>
        </p:txBody>
      </p:sp>
      <p:pic>
        <p:nvPicPr>
          <p:cNvPr id="390" name="Google Shape;390;p54"/>
          <p:cNvPicPr preferRelativeResize="0"/>
          <p:nvPr/>
        </p:nvPicPr>
        <p:blipFill>
          <a:blip r:embed="rId3">
            <a:alphaModFix/>
          </a:blip>
          <a:stretch>
            <a:fillRect/>
          </a:stretch>
        </p:blipFill>
        <p:spPr>
          <a:xfrm>
            <a:off x="1423575" y="1126575"/>
            <a:ext cx="5505450" cy="2343150"/>
          </a:xfrm>
          <a:prstGeom prst="rect">
            <a:avLst/>
          </a:prstGeom>
          <a:noFill/>
          <a:ln>
            <a:noFill/>
          </a:ln>
        </p:spPr>
      </p:pic>
      <p:sp>
        <p:nvSpPr>
          <p:cNvPr id="391" name="Google Shape;391;p54"/>
          <p:cNvSpPr txBox="1"/>
          <p:nvPr/>
        </p:nvSpPr>
        <p:spPr>
          <a:xfrm>
            <a:off x="1274775" y="3890875"/>
            <a:ext cx="7072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757575"/>
                </a:solidFill>
                <a:highlight>
                  <a:srgbClr val="FFFFFF"/>
                </a:highlight>
              </a:rPr>
              <a:t>Gradio and Hugging Face provide the framework for fast building of deep learning apps.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idx="1" type="subTitle"/>
          </p:nvPr>
        </p:nvSpPr>
        <p:spPr>
          <a:xfrm>
            <a:off x="77400" y="134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t>
            </a:r>
            <a:r>
              <a:rPr lang="en-GB"/>
              <a:t>iomedical named entity recognition datasets</a:t>
            </a:r>
            <a:endParaRPr/>
          </a:p>
        </p:txBody>
      </p:sp>
      <p:sp>
        <p:nvSpPr>
          <p:cNvPr id="397" name="Google Shape;397;p55"/>
          <p:cNvSpPr txBox="1"/>
          <p:nvPr/>
        </p:nvSpPr>
        <p:spPr>
          <a:xfrm>
            <a:off x="328200" y="3334650"/>
            <a:ext cx="8019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Reference journals: </a:t>
            </a:r>
            <a:endParaRPr/>
          </a:p>
          <a:p>
            <a:pPr indent="-311150" lvl="0" marL="457200" rtl="0" algn="l">
              <a:spcBef>
                <a:spcPts val="0"/>
              </a:spcBef>
              <a:spcAft>
                <a:spcPts val="0"/>
              </a:spcAft>
              <a:buSzPts val="1300"/>
              <a:buChar char="-"/>
            </a:pPr>
            <a:r>
              <a:rPr lang="en-GB" sz="1300">
                <a:solidFill>
                  <a:srgbClr val="006FB7"/>
                </a:solidFill>
                <a:highlight>
                  <a:srgbClr val="FFFFFF"/>
                </a:highlight>
                <a:uFill>
                  <a:noFill/>
                </a:uFill>
                <a:hlinkClick r:id="rId3">
                  <a:extLst>
                    <a:ext uri="{A12FA001-AC4F-418D-AE19-62706E023703}">
                      <ahyp:hlinkClr val="tx"/>
                    </a:ext>
                  </a:extLst>
                </a:hlinkClick>
              </a:rPr>
              <a:t>https://doi.org/10.1093/bioinformatics/btz682</a:t>
            </a:r>
            <a:endParaRPr/>
          </a:p>
          <a:p>
            <a:pPr indent="0" lvl="0" marL="0" rtl="0" algn="l">
              <a:spcBef>
                <a:spcPts val="0"/>
              </a:spcBef>
              <a:spcAft>
                <a:spcPts val="0"/>
              </a:spcAft>
              <a:buNone/>
            </a:pPr>
            <a:r>
              <a:t/>
            </a:r>
            <a:endParaRPr/>
          </a:p>
        </p:txBody>
      </p:sp>
      <p:pic>
        <p:nvPicPr>
          <p:cNvPr id="398" name="Google Shape;398;p55"/>
          <p:cNvPicPr preferRelativeResize="0"/>
          <p:nvPr/>
        </p:nvPicPr>
        <p:blipFill>
          <a:blip r:embed="rId4">
            <a:alphaModFix/>
          </a:blip>
          <a:stretch>
            <a:fillRect/>
          </a:stretch>
        </p:blipFill>
        <p:spPr>
          <a:xfrm>
            <a:off x="528450" y="872850"/>
            <a:ext cx="6839399" cy="922525"/>
          </a:xfrm>
          <a:prstGeom prst="rect">
            <a:avLst/>
          </a:prstGeom>
          <a:noFill/>
          <a:ln>
            <a:noFill/>
          </a:ln>
        </p:spPr>
      </p:pic>
      <p:pic>
        <p:nvPicPr>
          <p:cNvPr id="399" name="Google Shape;399;p55"/>
          <p:cNvPicPr preferRelativeResize="0"/>
          <p:nvPr/>
        </p:nvPicPr>
        <p:blipFill>
          <a:blip r:embed="rId5">
            <a:alphaModFix/>
          </a:blip>
          <a:stretch>
            <a:fillRect/>
          </a:stretch>
        </p:blipFill>
        <p:spPr>
          <a:xfrm>
            <a:off x="528450" y="4023612"/>
            <a:ext cx="5629275" cy="819150"/>
          </a:xfrm>
          <a:prstGeom prst="rect">
            <a:avLst/>
          </a:prstGeom>
          <a:noFill/>
          <a:ln>
            <a:noFill/>
          </a:ln>
        </p:spPr>
      </p:pic>
      <p:sp>
        <p:nvSpPr>
          <p:cNvPr id="400" name="Google Shape;400;p55"/>
          <p:cNvSpPr txBox="1"/>
          <p:nvPr/>
        </p:nvSpPr>
        <p:spPr>
          <a:xfrm>
            <a:off x="528450" y="2401925"/>
            <a:ext cx="72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pre-processed NCBI Disease dataset has fewer annotations than the original dataset due to the removal of duplicate articles from its training 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idx="1" type="subTitle"/>
          </p:nvPr>
        </p:nvSpPr>
        <p:spPr>
          <a:xfrm>
            <a:off x="311700" y="128137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Code Modules DISEASE NER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idx="1" type="subTitle"/>
          </p:nvPr>
        </p:nvSpPr>
        <p:spPr>
          <a:xfrm>
            <a:off x="214650" y="165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Code Review</a:t>
            </a:r>
            <a:endParaRPr/>
          </a:p>
        </p:txBody>
      </p:sp>
      <p:sp>
        <p:nvSpPr>
          <p:cNvPr id="411" name="Google Shape;411;p57"/>
          <p:cNvSpPr txBox="1"/>
          <p:nvPr/>
        </p:nvSpPr>
        <p:spPr>
          <a:xfrm>
            <a:off x="214650" y="2571738"/>
            <a:ext cx="7173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a:t>
            </a:r>
            <a:r>
              <a:rPr b="1" lang="en-GB" sz="1800"/>
              <a:t>chievements/completed tasks</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Char char="-"/>
            </a:pPr>
            <a:r>
              <a:rPr lang="en-GB"/>
              <a:t>Custom Training </a:t>
            </a:r>
            <a:endParaRPr/>
          </a:p>
          <a:p>
            <a:pPr indent="-317500" lvl="0" marL="457200" rtl="0" algn="l">
              <a:spcBef>
                <a:spcPts val="0"/>
              </a:spcBef>
              <a:spcAft>
                <a:spcPts val="0"/>
              </a:spcAft>
              <a:buSzPts val="1400"/>
              <a:buChar char="-"/>
            </a:pPr>
            <a:r>
              <a:rPr lang="en-GB"/>
              <a:t>Prediction</a:t>
            </a:r>
            <a:endParaRPr/>
          </a:p>
          <a:p>
            <a:pPr indent="-317500" lvl="0" marL="457200" rtl="0" algn="l">
              <a:spcBef>
                <a:spcPts val="0"/>
              </a:spcBef>
              <a:spcAft>
                <a:spcPts val="0"/>
              </a:spcAft>
              <a:buSzPts val="1400"/>
              <a:buChar char="-"/>
            </a:pPr>
            <a:r>
              <a:rPr lang="en-GB"/>
              <a:t>UI interface</a:t>
            </a:r>
            <a:endParaRPr/>
          </a:p>
        </p:txBody>
      </p:sp>
      <p:sp>
        <p:nvSpPr>
          <p:cNvPr id="412" name="Google Shape;412;p57"/>
          <p:cNvSpPr txBox="1"/>
          <p:nvPr/>
        </p:nvSpPr>
        <p:spPr>
          <a:xfrm>
            <a:off x="214650" y="752125"/>
            <a:ext cx="8358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Code Module</a:t>
            </a:r>
            <a:endParaRPr b="1"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Data Collect NER Dataset (BIO format)</a:t>
            </a:r>
            <a:endParaRPr/>
          </a:p>
          <a:p>
            <a:pPr indent="-317500" lvl="0" marL="457200" rtl="0" algn="l">
              <a:spcBef>
                <a:spcPts val="0"/>
              </a:spcBef>
              <a:spcAft>
                <a:spcPts val="0"/>
              </a:spcAft>
              <a:buSzPts val="1400"/>
              <a:buChar char="-"/>
            </a:pPr>
            <a:r>
              <a:rPr lang="en-GB"/>
              <a:t>Training Module</a:t>
            </a:r>
            <a:endParaRPr/>
          </a:p>
          <a:p>
            <a:pPr indent="-317500" lvl="0" marL="457200" rtl="0" algn="l">
              <a:spcBef>
                <a:spcPts val="0"/>
              </a:spcBef>
              <a:spcAft>
                <a:spcPts val="0"/>
              </a:spcAft>
              <a:buSzPts val="1400"/>
              <a:buChar char="-"/>
            </a:pPr>
            <a:r>
              <a:rPr lang="en-GB"/>
              <a:t>Prediction Module</a:t>
            </a:r>
            <a:endParaRPr/>
          </a:p>
          <a:p>
            <a:pPr indent="-317500" lvl="0" marL="457200" rtl="0" algn="l">
              <a:spcBef>
                <a:spcPts val="0"/>
              </a:spcBef>
              <a:spcAft>
                <a:spcPts val="0"/>
              </a:spcAft>
              <a:buSzPts val="1400"/>
              <a:buChar char="-"/>
            </a:pPr>
            <a:r>
              <a:rPr lang="en-GB"/>
              <a:t>UI interface + pipeline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idx="1" type="subTitle"/>
          </p:nvPr>
        </p:nvSpPr>
        <p:spPr>
          <a:xfrm>
            <a:off x="117600" y="274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Steps</a:t>
            </a:r>
            <a:r>
              <a:rPr lang="en-GB"/>
              <a:t> to Fine-Tune the model</a:t>
            </a:r>
            <a:endParaRPr/>
          </a:p>
        </p:txBody>
      </p:sp>
      <p:sp>
        <p:nvSpPr>
          <p:cNvPr id="418" name="Google Shape;418;p58"/>
          <p:cNvSpPr txBox="1"/>
          <p:nvPr/>
        </p:nvSpPr>
        <p:spPr>
          <a:xfrm>
            <a:off x="311700" y="1589150"/>
            <a:ext cx="81192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Setup. Install pip packages. Import libraries. Resources.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Python 3.10 ,</a:t>
            </a:r>
            <a:r>
              <a:rPr lang="en-GB" sz="1800"/>
              <a:t>transformers==4.8.1, torch1.8.1 , seqeval-1.2.2</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Load and preprocess the dataset. Get the dataset from dmis-lab </a:t>
            </a:r>
            <a:r>
              <a:rPr lang="en-GB" sz="1800"/>
              <a:t>Datasets</a:t>
            </a:r>
            <a:r>
              <a:rPr lang="en-GB" sz="1800"/>
              <a:t>. Preprocess the data.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Build, train and export the model. Build the model. Restore the encoder weights. ...</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nvSpPr>
        <p:spPr>
          <a:xfrm>
            <a:off x="0" y="0"/>
            <a:ext cx="692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Download the dataset using bash</a:t>
            </a:r>
            <a:endParaRPr sz="1600">
              <a:solidFill>
                <a:srgbClr val="741B47"/>
              </a:solidFill>
              <a:latin typeface="Raleway"/>
              <a:ea typeface="Raleway"/>
              <a:cs typeface="Raleway"/>
              <a:sym typeface="Raleway"/>
            </a:endParaRPr>
          </a:p>
        </p:txBody>
      </p:sp>
      <p:pic>
        <p:nvPicPr>
          <p:cNvPr id="424" name="Google Shape;424;p59"/>
          <p:cNvPicPr preferRelativeResize="0"/>
          <p:nvPr/>
        </p:nvPicPr>
        <p:blipFill>
          <a:blip r:embed="rId3">
            <a:alphaModFix/>
          </a:blip>
          <a:stretch>
            <a:fillRect/>
          </a:stretch>
        </p:blipFill>
        <p:spPr>
          <a:xfrm>
            <a:off x="1213075" y="746313"/>
            <a:ext cx="4149850" cy="1177350"/>
          </a:xfrm>
          <a:prstGeom prst="rect">
            <a:avLst/>
          </a:prstGeom>
          <a:noFill/>
          <a:ln>
            <a:noFill/>
          </a:ln>
        </p:spPr>
      </p:pic>
      <p:sp>
        <p:nvSpPr>
          <p:cNvPr id="425" name="Google Shape;425;p59"/>
          <p:cNvSpPr txBox="1"/>
          <p:nvPr/>
        </p:nvSpPr>
        <p:spPr>
          <a:xfrm>
            <a:off x="103900" y="2140650"/>
            <a:ext cx="715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Convert the .tsv to .txt file for training using !bash preprocess.sh</a:t>
            </a:r>
            <a:endParaRPr sz="1600">
              <a:solidFill>
                <a:srgbClr val="741B47"/>
              </a:solidFill>
              <a:latin typeface="Raleway"/>
              <a:ea typeface="Raleway"/>
              <a:cs typeface="Raleway"/>
              <a:sym typeface="Raleway"/>
            </a:endParaRPr>
          </a:p>
        </p:txBody>
      </p:sp>
      <p:sp>
        <p:nvSpPr>
          <p:cNvPr id="426" name="Google Shape;426;p59"/>
          <p:cNvSpPr txBox="1"/>
          <p:nvPr/>
        </p:nvSpPr>
        <p:spPr>
          <a:xfrm>
            <a:off x="6623475" y="448850"/>
            <a:ext cx="1868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Generated dataset</a:t>
            </a:r>
            <a:endParaRPr>
              <a:solidFill>
                <a:schemeClr val="dk1"/>
              </a:solidFill>
            </a:endParaRPr>
          </a:p>
        </p:txBody>
      </p:sp>
      <p:cxnSp>
        <p:nvCxnSpPr>
          <p:cNvPr id="427" name="Google Shape;427;p59"/>
          <p:cNvCxnSpPr>
            <a:stCxn id="426" idx="1"/>
            <a:endCxn id="424" idx="3"/>
          </p:cNvCxnSpPr>
          <p:nvPr/>
        </p:nvCxnSpPr>
        <p:spPr>
          <a:xfrm flipH="1">
            <a:off x="5362875" y="648950"/>
            <a:ext cx="1260600" cy="686100"/>
          </a:xfrm>
          <a:prstGeom prst="straightConnector1">
            <a:avLst/>
          </a:prstGeom>
          <a:noFill/>
          <a:ln cap="flat" cmpd="sng" w="9525">
            <a:solidFill>
              <a:schemeClr val="dk2"/>
            </a:solidFill>
            <a:prstDash val="solid"/>
            <a:round/>
            <a:headEnd len="med" w="med" type="stealth"/>
            <a:tailEnd len="med" w="med" type="none"/>
          </a:ln>
        </p:spPr>
      </p:cxnSp>
      <p:pic>
        <p:nvPicPr>
          <p:cNvPr id="428" name="Google Shape;428;p59"/>
          <p:cNvPicPr preferRelativeResize="0"/>
          <p:nvPr/>
        </p:nvPicPr>
        <p:blipFill rotWithShape="1">
          <a:blip r:embed="rId4">
            <a:alphaModFix/>
          </a:blip>
          <a:srcRect b="0" l="16548" r="0" t="11260"/>
          <a:stretch/>
        </p:blipFill>
        <p:spPr>
          <a:xfrm>
            <a:off x="765350" y="2656650"/>
            <a:ext cx="1868100" cy="1752175"/>
          </a:xfrm>
          <a:prstGeom prst="rect">
            <a:avLst/>
          </a:prstGeom>
          <a:noFill/>
          <a:ln cap="flat" cmpd="sng" w="19050">
            <a:solidFill>
              <a:srgbClr val="0000FF"/>
            </a:solidFill>
            <a:prstDash val="solid"/>
            <a:round/>
            <a:headEnd len="sm" w="sm" type="none"/>
            <a:tailEnd len="sm" w="sm" type="none"/>
          </a:ln>
        </p:spPr>
      </p:pic>
      <p:pic>
        <p:nvPicPr>
          <p:cNvPr id="429" name="Google Shape;429;p59"/>
          <p:cNvPicPr preferRelativeResize="0"/>
          <p:nvPr/>
        </p:nvPicPr>
        <p:blipFill>
          <a:blip r:embed="rId5">
            <a:alphaModFix/>
          </a:blip>
          <a:stretch>
            <a:fillRect/>
          </a:stretch>
        </p:blipFill>
        <p:spPr>
          <a:xfrm>
            <a:off x="5016863" y="2685363"/>
            <a:ext cx="1952625" cy="1781175"/>
          </a:xfrm>
          <a:prstGeom prst="rect">
            <a:avLst/>
          </a:prstGeom>
          <a:noFill/>
          <a:ln cap="flat" cmpd="sng" w="19050">
            <a:solidFill>
              <a:srgbClr val="0000FF"/>
            </a:solidFill>
            <a:prstDash val="solid"/>
            <a:round/>
            <a:headEnd len="sm" w="sm" type="none"/>
            <a:tailEnd len="sm" w="sm" type="none"/>
          </a:ln>
        </p:spPr>
      </p:pic>
      <p:sp>
        <p:nvSpPr>
          <p:cNvPr id="430" name="Google Shape;430;p59"/>
          <p:cNvSpPr txBox="1"/>
          <p:nvPr/>
        </p:nvSpPr>
        <p:spPr>
          <a:xfrm>
            <a:off x="765350" y="4580175"/>
            <a:ext cx="1868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train-dev.tsv</a:t>
            </a:r>
            <a:endParaRPr>
              <a:solidFill>
                <a:schemeClr val="dk1"/>
              </a:solidFill>
            </a:endParaRPr>
          </a:p>
        </p:txBody>
      </p:sp>
      <p:sp>
        <p:nvSpPr>
          <p:cNvPr id="431" name="Google Shape;431;p59"/>
          <p:cNvSpPr txBox="1"/>
          <p:nvPr/>
        </p:nvSpPr>
        <p:spPr>
          <a:xfrm>
            <a:off x="5059125" y="4580175"/>
            <a:ext cx="1868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train-dev.txt</a:t>
            </a:r>
            <a:endParaRPr>
              <a:solidFill>
                <a:schemeClr val="dk1"/>
              </a:solidFill>
            </a:endParaRPr>
          </a:p>
        </p:txBody>
      </p:sp>
      <p:sp>
        <p:nvSpPr>
          <p:cNvPr id="432" name="Google Shape;432;p59"/>
          <p:cNvSpPr txBox="1"/>
          <p:nvPr/>
        </p:nvSpPr>
        <p:spPr>
          <a:xfrm>
            <a:off x="2894075" y="3670350"/>
            <a:ext cx="19527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BIO format for bio-bert mode train</a:t>
            </a:r>
            <a:endParaRPr>
              <a:solidFill>
                <a:schemeClr val="dk1"/>
              </a:solidFill>
            </a:endParaRPr>
          </a:p>
        </p:txBody>
      </p:sp>
      <p:sp>
        <p:nvSpPr>
          <p:cNvPr id="433" name="Google Shape;433;p59"/>
          <p:cNvSpPr/>
          <p:nvPr/>
        </p:nvSpPr>
        <p:spPr>
          <a:xfrm>
            <a:off x="3002850" y="3044875"/>
            <a:ext cx="570300" cy="32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idx="1" type="subTitle"/>
          </p:nvPr>
        </p:nvSpPr>
        <p:spPr>
          <a:xfrm>
            <a:off x="81225" y="56150"/>
            <a:ext cx="8520600" cy="52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Download the dataset, tsv to temp.txt format</a:t>
            </a:r>
            <a:endParaRPr/>
          </a:p>
        </p:txBody>
      </p:sp>
      <p:pic>
        <p:nvPicPr>
          <p:cNvPr id="439" name="Google Shape;439;p60"/>
          <p:cNvPicPr preferRelativeResize="0"/>
          <p:nvPr/>
        </p:nvPicPr>
        <p:blipFill rotWithShape="1">
          <a:blip r:embed="rId3">
            <a:alphaModFix/>
          </a:blip>
          <a:srcRect b="0" l="0" r="0" t="41211"/>
          <a:stretch/>
        </p:blipFill>
        <p:spPr>
          <a:xfrm>
            <a:off x="214650" y="594675"/>
            <a:ext cx="7934325" cy="1668675"/>
          </a:xfrm>
          <a:prstGeom prst="rect">
            <a:avLst/>
          </a:prstGeom>
          <a:noFill/>
          <a:ln cap="flat" cmpd="sng" w="9525">
            <a:solidFill>
              <a:schemeClr val="dk1"/>
            </a:solidFill>
            <a:prstDash val="solid"/>
            <a:round/>
            <a:headEnd len="sm" w="sm" type="none"/>
            <a:tailEnd len="sm" w="sm" type="none"/>
          </a:ln>
        </p:spPr>
      </p:pic>
      <p:sp>
        <p:nvSpPr>
          <p:cNvPr id="440" name="Google Shape;440;p60"/>
          <p:cNvSpPr txBox="1"/>
          <p:nvPr/>
        </p:nvSpPr>
        <p:spPr>
          <a:xfrm>
            <a:off x="677675" y="2612213"/>
            <a:ext cx="63687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download.sh script to download the ncbi disease dataset</a:t>
            </a:r>
            <a:endParaRPr/>
          </a:p>
        </p:txBody>
      </p:sp>
      <p:cxnSp>
        <p:nvCxnSpPr>
          <p:cNvPr id="441" name="Google Shape;441;p60"/>
          <p:cNvCxnSpPr>
            <a:stCxn id="439" idx="2"/>
            <a:endCxn id="440" idx="0"/>
          </p:cNvCxnSpPr>
          <p:nvPr/>
        </p:nvCxnSpPr>
        <p:spPr>
          <a:xfrm flipH="1">
            <a:off x="3862013" y="2263350"/>
            <a:ext cx="319800" cy="348900"/>
          </a:xfrm>
          <a:prstGeom prst="straightConnector1">
            <a:avLst/>
          </a:prstGeom>
          <a:noFill/>
          <a:ln cap="flat" cmpd="sng" w="9525">
            <a:solidFill>
              <a:schemeClr val="dk2"/>
            </a:solidFill>
            <a:prstDash val="solid"/>
            <a:round/>
            <a:headEnd len="med" w="med" type="none"/>
            <a:tailEnd len="med" w="med" type="none"/>
          </a:ln>
        </p:spPr>
      </p:cxnSp>
      <p:pic>
        <p:nvPicPr>
          <p:cNvPr id="442" name="Google Shape;442;p60"/>
          <p:cNvPicPr preferRelativeResize="0"/>
          <p:nvPr/>
        </p:nvPicPr>
        <p:blipFill>
          <a:blip r:embed="rId4">
            <a:alphaModFix/>
          </a:blip>
          <a:stretch>
            <a:fillRect/>
          </a:stretch>
        </p:blipFill>
        <p:spPr>
          <a:xfrm>
            <a:off x="81225" y="3167175"/>
            <a:ext cx="5753100" cy="1762125"/>
          </a:xfrm>
          <a:prstGeom prst="rect">
            <a:avLst/>
          </a:prstGeom>
          <a:noFill/>
          <a:ln cap="flat" cmpd="sng" w="9525">
            <a:solidFill>
              <a:schemeClr val="dk2"/>
            </a:solidFill>
            <a:prstDash val="solid"/>
            <a:round/>
            <a:headEnd len="sm" w="sm" type="none"/>
            <a:tailEnd len="sm" w="sm" type="none"/>
          </a:ln>
        </p:spPr>
      </p:pic>
      <p:cxnSp>
        <p:nvCxnSpPr>
          <p:cNvPr id="443" name="Google Shape;443;p60"/>
          <p:cNvCxnSpPr>
            <a:stCxn id="442" idx="3"/>
          </p:cNvCxnSpPr>
          <p:nvPr/>
        </p:nvCxnSpPr>
        <p:spPr>
          <a:xfrm flipH="1" rot="10800000">
            <a:off x="5834325" y="3803138"/>
            <a:ext cx="984900" cy="2451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60"/>
          <p:cNvSpPr txBox="1"/>
          <p:nvPr/>
        </p:nvSpPr>
        <p:spPr>
          <a:xfrm>
            <a:off x="6842650" y="3694050"/>
            <a:ext cx="1772100" cy="8313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With pre-process.sh script tsv converted to train.txt.tmp file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txBox="1"/>
          <p:nvPr>
            <p:ph idx="1" type="subTitle"/>
          </p:nvPr>
        </p:nvSpPr>
        <p:spPr>
          <a:xfrm>
            <a:off x="178250" y="153200"/>
            <a:ext cx="8520600" cy="526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a:t>tmp.txt to txt conversion code</a:t>
            </a:r>
            <a:endParaRPr/>
          </a:p>
        </p:txBody>
      </p:sp>
      <p:pic>
        <p:nvPicPr>
          <p:cNvPr id="450" name="Google Shape;450;p61"/>
          <p:cNvPicPr preferRelativeResize="0"/>
          <p:nvPr/>
        </p:nvPicPr>
        <p:blipFill>
          <a:blip r:embed="rId3">
            <a:alphaModFix/>
          </a:blip>
          <a:stretch>
            <a:fillRect/>
          </a:stretch>
        </p:blipFill>
        <p:spPr>
          <a:xfrm>
            <a:off x="178250" y="781125"/>
            <a:ext cx="7591425" cy="1381125"/>
          </a:xfrm>
          <a:prstGeom prst="rect">
            <a:avLst/>
          </a:prstGeom>
          <a:noFill/>
          <a:ln cap="flat" cmpd="sng" w="9525">
            <a:solidFill>
              <a:schemeClr val="dk2"/>
            </a:solidFill>
            <a:prstDash val="solid"/>
            <a:round/>
            <a:headEnd len="sm" w="sm" type="none"/>
            <a:tailEnd len="sm" w="sm" type="none"/>
          </a:ln>
        </p:spPr>
      </p:pic>
      <p:sp>
        <p:nvSpPr>
          <p:cNvPr id="451" name="Google Shape;451;p61"/>
          <p:cNvSpPr txBox="1"/>
          <p:nvPr/>
        </p:nvSpPr>
        <p:spPr>
          <a:xfrm>
            <a:off x="6290650" y="2571750"/>
            <a:ext cx="20433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With pre-process.py converts temp.txt to .txt </a:t>
            </a:r>
            <a:endParaRPr/>
          </a:p>
        </p:txBody>
      </p:sp>
      <p:cxnSp>
        <p:nvCxnSpPr>
          <p:cNvPr id="452" name="Google Shape;452;p61"/>
          <p:cNvCxnSpPr>
            <a:stCxn id="450" idx="2"/>
            <a:endCxn id="451" idx="1"/>
          </p:cNvCxnSpPr>
          <p:nvPr/>
        </p:nvCxnSpPr>
        <p:spPr>
          <a:xfrm>
            <a:off x="3973963" y="2162250"/>
            <a:ext cx="2316600" cy="717300"/>
          </a:xfrm>
          <a:prstGeom prst="straightConnector1">
            <a:avLst/>
          </a:prstGeom>
          <a:noFill/>
          <a:ln cap="flat" cmpd="sng" w="9525">
            <a:solidFill>
              <a:schemeClr val="dk2"/>
            </a:solidFill>
            <a:prstDash val="solid"/>
            <a:round/>
            <a:headEnd len="med" w="med" type="none"/>
            <a:tailEnd len="med" w="med" type="none"/>
          </a:ln>
        </p:spPr>
      </p:cxnSp>
      <p:pic>
        <p:nvPicPr>
          <p:cNvPr id="453" name="Google Shape;453;p61"/>
          <p:cNvPicPr preferRelativeResize="0"/>
          <p:nvPr/>
        </p:nvPicPr>
        <p:blipFill>
          <a:blip r:embed="rId4">
            <a:alphaModFix/>
          </a:blip>
          <a:stretch>
            <a:fillRect/>
          </a:stretch>
        </p:blipFill>
        <p:spPr>
          <a:xfrm>
            <a:off x="178250" y="2571750"/>
            <a:ext cx="3669163" cy="2389526"/>
          </a:xfrm>
          <a:prstGeom prst="rect">
            <a:avLst/>
          </a:prstGeom>
          <a:noFill/>
          <a:ln cap="flat" cmpd="sng" w="9525">
            <a:solidFill>
              <a:srgbClr val="0000FF"/>
            </a:solidFill>
            <a:prstDash val="solid"/>
            <a:round/>
            <a:headEnd len="sm" w="sm" type="none"/>
            <a:tailEnd len="sm" w="sm" type="none"/>
          </a:ln>
        </p:spPr>
      </p:pic>
      <p:cxnSp>
        <p:nvCxnSpPr>
          <p:cNvPr id="454" name="Google Shape;454;p61"/>
          <p:cNvCxnSpPr>
            <a:stCxn id="453" idx="3"/>
          </p:cNvCxnSpPr>
          <p:nvPr/>
        </p:nvCxnSpPr>
        <p:spPr>
          <a:xfrm>
            <a:off x="3847413" y="3766513"/>
            <a:ext cx="1502400" cy="29730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61"/>
          <p:cNvSpPr txBox="1"/>
          <p:nvPr/>
        </p:nvSpPr>
        <p:spPr>
          <a:xfrm>
            <a:off x="5349825" y="3766525"/>
            <a:ext cx="20433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Function filters the line with control </a:t>
            </a:r>
            <a:r>
              <a:rPr lang="en-GB"/>
              <a:t>characters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idx="1" type="subTitle"/>
          </p:nvPr>
        </p:nvSpPr>
        <p:spPr>
          <a:xfrm>
            <a:off x="0" y="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Objective</a:t>
            </a:r>
            <a:endParaRPr/>
          </a:p>
        </p:txBody>
      </p:sp>
      <p:sp>
        <p:nvSpPr>
          <p:cNvPr id="80" name="Google Shape;80;p17"/>
          <p:cNvSpPr txBox="1"/>
          <p:nvPr/>
        </p:nvSpPr>
        <p:spPr>
          <a:xfrm>
            <a:off x="354750" y="1019825"/>
            <a:ext cx="8225100" cy="1674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Exploring different pre-trained models available in Scispacy,Bio-Bert transformer models</a:t>
            </a:r>
            <a:endParaRPr sz="1800">
              <a:solidFill>
                <a:schemeClr val="dk2"/>
              </a:solidFill>
              <a:latin typeface="Raleway"/>
              <a:ea typeface="Raleway"/>
              <a:cs typeface="Raleway"/>
              <a:sym typeface="Raleway"/>
            </a:endParaRPr>
          </a:p>
          <a:p>
            <a:pPr indent="-342900" lvl="0" marL="457200" rtl="0" algn="l">
              <a:lnSpc>
                <a:spcPct val="115000"/>
              </a:lnSpc>
              <a:spcBef>
                <a:spcPts val="1000"/>
              </a:spcBef>
              <a:spcAft>
                <a:spcPts val="0"/>
              </a:spcAft>
              <a:buClr>
                <a:schemeClr val="dk2"/>
              </a:buClr>
              <a:buSzPts val="1800"/>
              <a:buFont typeface="Raleway"/>
              <a:buChar char="➢"/>
            </a:pPr>
            <a:r>
              <a:rPr lang="en-GB" sz="1800">
                <a:solidFill>
                  <a:schemeClr val="dk2"/>
                </a:solidFill>
                <a:latin typeface="Raleway"/>
                <a:ea typeface="Raleway"/>
                <a:cs typeface="Raleway"/>
                <a:sym typeface="Raleway"/>
              </a:rPr>
              <a:t>Design a pre-trained BIO-NER transformer model web app</a:t>
            </a:r>
            <a:endParaRPr sz="1800">
              <a:solidFill>
                <a:schemeClr val="dk2"/>
              </a:solidFill>
              <a:latin typeface="Raleway"/>
              <a:ea typeface="Raleway"/>
              <a:cs typeface="Raleway"/>
              <a:sym typeface="Raleway"/>
            </a:endParaRPr>
          </a:p>
          <a:p>
            <a:pPr indent="-342900" lvl="0" marL="457200" rtl="0" algn="l">
              <a:lnSpc>
                <a:spcPct val="115000"/>
              </a:lnSpc>
              <a:spcBef>
                <a:spcPts val="1000"/>
              </a:spcBef>
              <a:spcAft>
                <a:spcPts val="1000"/>
              </a:spcAft>
              <a:buClr>
                <a:schemeClr val="dk2"/>
              </a:buClr>
              <a:buSzPts val="1800"/>
              <a:buFont typeface="Raleway"/>
              <a:buChar char="➢"/>
            </a:pPr>
            <a:r>
              <a:rPr lang="en-GB" sz="1800">
                <a:solidFill>
                  <a:schemeClr val="dk2"/>
                </a:solidFill>
                <a:latin typeface="Raleway"/>
                <a:ea typeface="Raleway"/>
                <a:cs typeface="Raleway"/>
                <a:sym typeface="Raleway"/>
              </a:rPr>
              <a:t>Use cases/case study</a:t>
            </a:r>
            <a:endParaRPr sz="1700">
              <a:solidFill>
                <a:srgbClr val="444444"/>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idx="1" type="subTitle"/>
          </p:nvPr>
        </p:nvSpPr>
        <p:spPr>
          <a:xfrm>
            <a:off x="154000" y="201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Dataset File Structure After Conversion</a:t>
            </a:r>
            <a:endParaRPr/>
          </a:p>
        </p:txBody>
      </p:sp>
      <p:pic>
        <p:nvPicPr>
          <p:cNvPr id="461" name="Google Shape;461;p62"/>
          <p:cNvPicPr preferRelativeResize="0"/>
          <p:nvPr/>
        </p:nvPicPr>
        <p:blipFill>
          <a:blip r:embed="rId3">
            <a:alphaModFix/>
          </a:blip>
          <a:stretch>
            <a:fillRect/>
          </a:stretch>
        </p:blipFill>
        <p:spPr>
          <a:xfrm>
            <a:off x="1596000" y="1122475"/>
            <a:ext cx="4038600" cy="1952625"/>
          </a:xfrm>
          <a:prstGeom prst="rect">
            <a:avLst/>
          </a:prstGeom>
          <a:noFill/>
          <a:ln>
            <a:noFill/>
          </a:ln>
        </p:spPr>
      </p:pic>
      <p:sp>
        <p:nvSpPr>
          <p:cNvPr id="462" name="Google Shape;462;p62"/>
          <p:cNvSpPr txBox="1"/>
          <p:nvPr/>
        </p:nvSpPr>
        <p:spPr>
          <a:xfrm>
            <a:off x="1060150" y="3796975"/>
            <a:ext cx="670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Train : Evaluation : Test   ---&gt; 80:10:10 </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3"/>
          <p:cNvSpPr txBox="1"/>
          <p:nvPr>
            <p:ph idx="1" type="subTitle"/>
          </p:nvPr>
        </p:nvSpPr>
        <p:spPr>
          <a:xfrm>
            <a:off x="311700" y="19243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Training , Prediction Code Module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idx="1" type="subTitle"/>
          </p:nvPr>
        </p:nvSpPr>
        <p:spPr>
          <a:xfrm>
            <a:off x="0" y="0"/>
            <a:ext cx="8520600" cy="436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Imported functions from utils.py </a:t>
            </a:r>
            <a:r>
              <a:rPr lang="en-GB" sz="1600">
                <a:solidFill>
                  <a:srgbClr val="741B47"/>
                </a:solidFill>
                <a:latin typeface="Raleway"/>
                <a:ea typeface="Raleway"/>
                <a:cs typeface="Raleway"/>
                <a:sym typeface="Raleway"/>
              </a:rPr>
              <a:t>NerDataset, Split, get_labels classes to run_ner.py function</a:t>
            </a:r>
            <a:endParaRPr/>
          </a:p>
        </p:txBody>
      </p:sp>
      <p:pic>
        <p:nvPicPr>
          <p:cNvPr id="473" name="Google Shape;473;p64"/>
          <p:cNvPicPr preferRelativeResize="0"/>
          <p:nvPr/>
        </p:nvPicPr>
        <p:blipFill>
          <a:blip r:embed="rId3">
            <a:alphaModFix/>
          </a:blip>
          <a:stretch>
            <a:fillRect/>
          </a:stretch>
        </p:blipFill>
        <p:spPr>
          <a:xfrm>
            <a:off x="122475" y="436788"/>
            <a:ext cx="2495550" cy="1114425"/>
          </a:xfrm>
          <a:prstGeom prst="rect">
            <a:avLst/>
          </a:prstGeom>
          <a:noFill/>
          <a:ln cap="flat" cmpd="sng" w="9525">
            <a:solidFill>
              <a:srgbClr val="0000FF"/>
            </a:solidFill>
            <a:prstDash val="solid"/>
            <a:round/>
            <a:headEnd len="sm" w="sm" type="none"/>
            <a:tailEnd len="sm" w="sm" type="none"/>
          </a:ln>
        </p:spPr>
      </p:pic>
      <p:pic>
        <p:nvPicPr>
          <p:cNvPr id="474" name="Google Shape;474;p64"/>
          <p:cNvPicPr preferRelativeResize="0"/>
          <p:nvPr/>
        </p:nvPicPr>
        <p:blipFill>
          <a:blip r:embed="rId4">
            <a:alphaModFix/>
          </a:blip>
          <a:stretch>
            <a:fillRect/>
          </a:stretch>
        </p:blipFill>
        <p:spPr>
          <a:xfrm>
            <a:off x="4480773" y="2571760"/>
            <a:ext cx="4597250" cy="2030775"/>
          </a:xfrm>
          <a:prstGeom prst="rect">
            <a:avLst/>
          </a:prstGeom>
          <a:noFill/>
          <a:ln cap="flat" cmpd="sng" w="9525">
            <a:solidFill>
              <a:srgbClr val="0000FF"/>
            </a:solidFill>
            <a:prstDash val="solid"/>
            <a:round/>
            <a:headEnd len="sm" w="sm" type="none"/>
            <a:tailEnd len="sm" w="sm" type="none"/>
          </a:ln>
        </p:spPr>
      </p:pic>
      <p:sp>
        <p:nvSpPr>
          <p:cNvPr id="475" name="Google Shape;475;p64"/>
          <p:cNvSpPr txBox="1"/>
          <p:nvPr/>
        </p:nvSpPr>
        <p:spPr>
          <a:xfrm>
            <a:off x="4149375" y="626000"/>
            <a:ext cx="4512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Split class reads the train_dev, devel, test dataset</a:t>
            </a:r>
            <a:endParaRPr/>
          </a:p>
          <a:p>
            <a:pPr indent="-317500" lvl="0" marL="457200" rtl="0" algn="l">
              <a:spcBef>
                <a:spcPts val="0"/>
              </a:spcBef>
              <a:spcAft>
                <a:spcPts val="0"/>
              </a:spcAft>
              <a:buSzPts val="1400"/>
              <a:buChar char="-"/>
            </a:pPr>
            <a:r>
              <a:rPr lang="en-GB"/>
              <a:t>NerDataset class takes the dataset, pre-trained tokeniser as input , sequence length and other parameters as input for training</a:t>
            </a:r>
            <a:endParaRPr/>
          </a:p>
        </p:txBody>
      </p:sp>
      <p:pic>
        <p:nvPicPr>
          <p:cNvPr id="476" name="Google Shape;476;p64"/>
          <p:cNvPicPr preferRelativeResize="0"/>
          <p:nvPr/>
        </p:nvPicPr>
        <p:blipFill>
          <a:blip r:embed="rId5">
            <a:alphaModFix/>
          </a:blip>
          <a:stretch>
            <a:fillRect/>
          </a:stretch>
        </p:blipFill>
        <p:spPr>
          <a:xfrm>
            <a:off x="0" y="2103500"/>
            <a:ext cx="3764600" cy="2652375"/>
          </a:xfrm>
          <a:prstGeom prst="rect">
            <a:avLst/>
          </a:prstGeom>
          <a:noFill/>
          <a:ln cap="flat" cmpd="sng" w="9525">
            <a:solidFill>
              <a:srgbClr val="0000FF"/>
            </a:solidFill>
            <a:prstDash val="solid"/>
            <a:round/>
            <a:headEnd len="sm" w="sm" type="none"/>
            <a:tailEnd len="sm" w="sm" type="none"/>
          </a:ln>
        </p:spPr>
      </p:pic>
      <p:cxnSp>
        <p:nvCxnSpPr>
          <p:cNvPr id="477" name="Google Shape;477;p64"/>
          <p:cNvCxnSpPr>
            <a:stCxn id="473" idx="2"/>
          </p:cNvCxnSpPr>
          <p:nvPr/>
        </p:nvCxnSpPr>
        <p:spPr>
          <a:xfrm>
            <a:off x="1370250" y="1551213"/>
            <a:ext cx="12900" cy="5667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64"/>
          <p:cNvCxnSpPr>
            <a:endCxn id="474" idx="1"/>
          </p:cNvCxnSpPr>
          <p:nvPr/>
        </p:nvCxnSpPr>
        <p:spPr>
          <a:xfrm>
            <a:off x="3764673" y="3432648"/>
            <a:ext cx="716100" cy="15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5"/>
          <p:cNvPicPr preferRelativeResize="0"/>
          <p:nvPr/>
        </p:nvPicPr>
        <p:blipFill>
          <a:blip r:embed="rId3">
            <a:alphaModFix/>
          </a:blip>
          <a:stretch>
            <a:fillRect/>
          </a:stretch>
        </p:blipFill>
        <p:spPr>
          <a:xfrm>
            <a:off x="88600" y="715862"/>
            <a:ext cx="6037675" cy="2986325"/>
          </a:xfrm>
          <a:prstGeom prst="rect">
            <a:avLst/>
          </a:prstGeom>
          <a:noFill/>
          <a:ln cap="flat" cmpd="sng" w="9525">
            <a:solidFill>
              <a:srgbClr val="0000FF"/>
            </a:solidFill>
            <a:prstDash val="solid"/>
            <a:round/>
            <a:headEnd len="sm" w="sm" type="none"/>
            <a:tailEnd len="sm" w="sm" type="none"/>
          </a:ln>
        </p:spPr>
      </p:pic>
      <p:sp>
        <p:nvSpPr>
          <p:cNvPr id="484" name="Google Shape;484;p65"/>
          <p:cNvSpPr txBox="1"/>
          <p:nvPr>
            <p:ph idx="1" type="subTitle"/>
          </p:nvPr>
        </p:nvSpPr>
        <p:spPr>
          <a:xfrm>
            <a:off x="0" y="0"/>
            <a:ext cx="91440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741B47"/>
                </a:solidFill>
                <a:latin typeface="Raleway"/>
                <a:ea typeface="Raleway"/>
                <a:cs typeface="Raleway"/>
                <a:sym typeface="Raleway"/>
              </a:rPr>
              <a:t>Step 4: DataTrainingArguments class defines the type of data to be passed for training  in run_ner.py function</a:t>
            </a:r>
            <a:endParaRPr sz="1400"/>
          </a:p>
        </p:txBody>
      </p:sp>
      <p:pic>
        <p:nvPicPr>
          <p:cNvPr id="485" name="Google Shape;485;p65"/>
          <p:cNvPicPr preferRelativeResize="0"/>
          <p:nvPr/>
        </p:nvPicPr>
        <p:blipFill>
          <a:blip r:embed="rId4">
            <a:alphaModFix/>
          </a:blip>
          <a:stretch>
            <a:fillRect/>
          </a:stretch>
        </p:blipFill>
        <p:spPr>
          <a:xfrm>
            <a:off x="88600" y="3702200"/>
            <a:ext cx="6624775" cy="1078050"/>
          </a:xfrm>
          <a:prstGeom prst="rect">
            <a:avLst/>
          </a:prstGeom>
          <a:noFill/>
          <a:ln cap="flat" cmpd="sng" w="9525">
            <a:solidFill>
              <a:srgbClr val="0000FF"/>
            </a:solidFill>
            <a:prstDash val="solid"/>
            <a:round/>
            <a:headEnd len="sm" w="sm" type="none"/>
            <a:tailEnd len="sm" w="sm" type="none"/>
          </a:ln>
        </p:spPr>
      </p:pic>
      <p:cxnSp>
        <p:nvCxnSpPr>
          <p:cNvPr id="486" name="Google Shape;486;p65"/>
          <p:cNvCxnSpPr>
            <a:stCxn id="485" idx="3"/>
            <a:endCxn id="487" idx="1"/>
          </p:cNvCxnSpPr>
          <p:nvPr/>
        </p:nvCxnSpPr>
        <p:spPr>
          <a:xfrm flipH="1" rot="10800000">
            <a:off x="6713375" y="3402125"/>
            <a:ext cx="714600" cy="8391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65"/>
          <p:cNvSpPr txBox="1"/>
          <p:nvPr/>
        </p:nvSpPr>
        <p:spPr>
          <a:xfrm>
            <a:off x="7428075" y="2986550"/>
            <a:ext cx="171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Converts the data to command line parser object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idx="1" type="subTitle"/>
          </p:nvPr>
        </p:nvSpPr>
        <p:spPr>
          <a:xfrm>
            <a:off x="0" y="0"/>
            <a:ext cx="91440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741B47"/>
                </a:solidFill>
                <a:latin typeface="Raleway"/>
                <a:ea typeface="Raleway"/>
                <a:cs typeface="Raleway"/>
                <a:sym typeface="Raleway"/>
              </a:rPr>
              <a:t>Step 5: Below code block explains about the label dict conversion, pre-trained config,tokeniser to be used for training</a:t>
            </a:r>
            <a:endParaRPr sz="1400"/>
          </a:p>
        </p:txBody>
      </p:sp>
      <p:sp>
        <p:nvSpPr>
          <p:cNvPr id="493" name="Google Shape;493;p66"/>
          <p:cNvSpPr txBox="1"/>
          <p:nvPr/>
        </p:nvSpPr>
        <p:spPr>
          <a:xfrm>
            <a:off x="7019825" y="2404975"/>
            <a:ext cx="2124300" cy="8313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Variable holds the pretrained model cofig, tokeniser and models</a:t>
            </a:r>
            <a:endParaRPr/>
          </a:p>
        </p:txBody>
      </p:sp>
      <p:pic>
        <p:nvPicPr>
          <p:cNvPr id="494" name="Google Shape;494;p66"/>
          <p:cNvPicPr preferRelativeResize="0"/>
          <p:nvPr/>
        </p:nvPicPr>
        <p:blipFill>
          <a:blip r:embed="rId3">
            <a:alphaModFix/>
          </a:blip>
          <a:stretch>
            <a:fillRect/>
          </a:stretch>
        </p:blipFill>
        <p:spPr>
          <a:xfrm>
            <a:off x="152400" y="624625"/>
            <a:ext cx="6323422" cy="4392000"/>
          </a:xfrm>
          <a:prstGeom prst="rect">
            <a:avLst/>
          </a:prstGeom>
          <a:noFill/>
          <a:ln>
            <a:noFill/>
          </a:ln>
        </p:spPr>
      </p:pic>
      <p:sp>
        <p:nvSpPr>
          <p:cNvPr id="495" name="Google Shape;495;p66"/>
          <p:cNvSpPr/>
          <p:nvPr/>
        </p:nvSpPr>
        <p:spPr>
          <a:xfrm>
            <a:off x="204200" y="548800"/>
            <a:ext cx="4684200" cy="839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6"/>
          <p:cNvSpPr/>
          <p:nvPr/>
        </p:nvSpPr>
        <p:spPr>
          <a:xfrm>
            <a:off x="280025" y="2235250"/>
            <a:ext cx="5859000" cy="2781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66"/>
          <p:cNvCxnSpPr>
            <a:stCxn id="496" idx="3"/>
            <a:endCxn id="493" idx="1"/>
          </p:cNvCxnSpPr>
          <p:nvPr/>
        </p:nvCxnSpPr>
        <p:spPr>
          <a:xfrm flipH="1" rot="10800000">
            <a:off x="6139025" y="2820700"/>
            <a:ext cx="880800" cy="805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66"/>
          <p:cNvSpPr txBox="1"/>
          <p:nvPr/>
        </p:nvSpPr>
        <p:spPr>
          <a:xfrm>
            <a:off x="6572950" y="625400"/>
            <a:ext cx="2310000" cy="6156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Converter</a:t>
            </a:r>
            <a:r>
              <a:rPr lang="en-GB"/>
              <a:t> labels to dictionary {0:bio-disease}</a:t>
            </a:r>
            <a:endParaRPr/>
          </a:p>
        </p:txBody>
      </p:sp>
      <p:cxnSp>
        <p:nvCxnSpPr>
          <p:cNvPr id="499" name="Google Shape;499;p66"/>
          <p:cNvCxnSpPr>
            <a:endCxn id="498" idx="1"/>
          </p:cNvCxnSpPr>
          <p:nvPr/>
        </p:nvCxnSpPr>
        <p:spPr>
          <a:xfrm flipH="1" rot="10800000">
            <a:off x="4888450" y="933200"/>
            <a:ext cx="1684500" cy="29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idx="1" type="subTitle"/>
          </p:nvPr>
        </p:nvSpPr>
        <p:spPr>
          <a:xfrm>
            <a:off x="0" y="0"/>
            <a:ext cx="9144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741B47"/>
                </a:solidFill>
                <a:latin typeface="Raleway"/>
                <a:ea typeface="Raleway"/>
                <a:cs typeface="Raleway"/>
                <a:sym typeface="Raleway"/>
              </a:rPr>
              <a:t>Step 6: Get the training data from </a:t>
            </a:r>
            <a:r>
              <a:rPr lang="en-GB" sz="1600">
                <a:solidFill>
                  <a:srgbClr val="741B47"/>
                </a:solidFill>
                <a:latin typeface="Raleway"/>
                <a:ea typeface="Raleway"/>
                <a:cs typeface="Raleway"/>
                <a:sym typeface="Raleway"/>
              </a:rPr>
              <a:t>NerDataset class in utils.py, metrics prediction function</a:t>
            </a:r>
            <a:endParaRPr sz="1400"/>
          </a:p>
        </p:txBody>
      </p:sp>
      <p:sp>
        <p:nvSpPr>
          <p:cNvPr id="505" name="Google Shape;505;p67"/>
          <p:cNvSpPr txBox="1"/>
          <p:nvPr/>
        </p:nvSpPr>
        <p:spPr>
          <a:xfrm>
            <a:off x="4455325" y="486375"/>
            <a:ext cx="4483500" cy="7389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a:solidFill>
                  <a:schemeClr val="dk1"/>
                </a:solidFill>
              </a:rPr>
              <a:t>NerDataset class gets the dataset dir, pre-trained tokeniser as input , sequence length and other parameters as input for training, evaluation</a:t>
            </a:r>
            <a:endParaRPr sz="1200"/>
          </a:p>
        </p:txBody>
      </p:sp>
      <p:pic>
        <p:nvPicPr>
          <p:cNvPr id="506" name="Google Shape;506;p67"/>
          <p:cNvPicPr preferRelativeResize="0"/>
          <p:nvPr/>
        </p:nvPicPr>
        <p:blipFill>
          <a:blip r:embed="rId3">
            <a:alphaModFix/>
          </a:blip>
          <a:stretch>
            <a:fillRect/>
          </a:stretch>
        </p:blipFill>
        <p:spPr>
          <a:xfrm>
            <a:off x="165875" y="388075"/>
            <a:ext cx="4270724" cy="4670500"/>
          </a:xfrm>
          <a:prstGeom prst="rect">
            <a:avLst/>
          </a:prstGeom>
          <a:noFill/>
          <a:ln>
            <a:noFill/>
          </a:ln>
        </p:spPr>
      </p:pic>
      <p:sp>
        <p:nvSpPr>
          <p:cNvPr id="507" name="Google Shape;507;p67"/>
          <p:cNvSpPr/>
          <p:nvPr/>
        </p:nvSpPr>
        <p:spPr>
          <a:xfrm>
            <a:off x="291825" y="486375"/>
            <a:ext cx="3501900" cy="45723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67"/>
          <p:cNvPicPr preferRelativeResize="0"/>
          <p:nvPr/>
        </p:nvPicPr>
        <p:blipFill>
          <a:blip r:embed="rId4">
            <a:alphaModFix/>
          </a:blip>
          <a:stretch>
            <a:fillRect/>
          </a:stretch>
        </p:blipFill>
        <p:spPr>
          <a:xfrm>
            <a:off x="4176524" y="1442613"/>
            <a:ext cx="4402601" cy="2573735"/>
          </a:xfrm>
          <a:prstGeom prst="rect">
            <a:avLst/>
          </a:prstGeom>
          <a:noFill/>
          <a:ln cap="flat" cmpd="sng" w="9525">
            <a:solidFill>
              <a:srgbClr val="9900FF"/>
            </a:solidFill>
            <a:prstDash val="solid"/>
            <a:round/>
            <a:headEnd len="sm" w="sm" type="none"/>
            <a:tailEnd len="sm" w="sm" type="none"/>
          </a:ln>
        </p:spPr>
      </p:pic>
      <p:cxnSp>
        <p:nvCxnSpPr>
          <p:cNvPr id="509" name="Google Shape;509;p67"/>
          <p:cNvCxnSpPr/>
          <p:nvPr/>
        </p:nvCxnSpPr>
        <p:spPr>
          <a:xfrm flipH="1" rot="10800000">
            <a:off x="3833375" y="1006825"/>
            <a:ext cx="582300" cy="218400"/>
          </a:xfrm>
          <a:prstGeom prst="straightConnector1">
            <a:avLst/>
          </a:prstGeom>
          <a:noFill/>
          <a:ln cap="flat" cmpd="sng" w="9525">
            <a:solidFill>
              <a:schemeClr val="dk2"/>
            </a:solidFill>
            <a:prstDash val="solid"/>
            <a:round/>
            <a:headEnd len="med" w="med" type="none"/>
            <a:tailEnd len="med" w="med" type="triangle"/>
          </a:ln>
        </p:spPr>
      </p:cxnSp>
      <p:sp>
        <p:nvSpPr>
          <p:cNvPr id="510" name="Google Shape;510;p67"/>
          <p:cNvSpPr txBox="1"/>
          <p:nvPr/>
        </p:nvSpPr>
        <p:spPr>
          <a:xfrm>
            <a:off x="4231675" y="4233725"/>
            <a:ext cx="4483500" cy="5541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GB" sz="1200">
                <a:solidFill>
                  <a:schemeClr val="dk1"/>
                </a:solidFill>
              </a:rPr>
              <a:t>Metrics for prediction , evaluate the prediction , labels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Compute the precision, f1score, recall</a:t>
            </a:r>
            <a:endParaRPr sz="1200">
              <a:solidFill>
                <a:schemeClr val="dk1"/>
              </a:solidFill>
            </a:endParaRPr>
          </a:p>
        </p:txBody>
      </p:sp>
      <p:cxnSp>
        <p:nvCxnSpPr>
          <p:cNvPr id="511" name="Google Shape;511;p67"/>
          <p:cNvCxnSpPr>
            <a:endCxn id="510" idx="0"/>
          </p:cNvCxnSpPr>
          <p:nvPr/>
        </p:nvCxnSpPr>
        <p:spPr>
          <a:xfrm>
            <a:off x="5720425" y="4016225"/>
            <a:ext cx="753000" cy="21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8"/>
          <p:cNvSpPr txBox="1"/>
          <p:nvPr>
            <p:ph idx="1" type="subTitle"/>
          </p:nvPr>
        </p:nvSpPr>
        <p:spPr>
          <a:xfrm>
            <a:off x="0" y="0"/>
            <a:ext cx="8520600" cy="43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7: run_ner.py  function call for train, evaluation functions</a:t>
            </a:r>
            <a:endParaRPr/>
          </a:p>
        </p:txBody>
      </p:sp>
      <p:pic>
        <p:nvPicPr>
          <p:cNvPr id="517" name="Google Shape;517;p68"/>
          <p:cNvPicPr preferRelativeResize="0"/>
          <p:nvPr/>
        </p:nvPicPr>
        <p:blipFill>
          <a:blip r:embed="rId3">
            <a:alphaModFix/>
          </a:blip>
          <a:stretch>
            <a:fillRect/>
          </a:stretch>
        </p:blipFill>
        <p:spPr>
          <a:xfrm>
            <a:off x="152400" y="436800"/>
            <a:ext cx="3124200" cy="1752600"/>
          </a:xfrm>
          <a:prstGeom prst="rect">
            <a:avLst/>
          </a:prstGeom>
          <a:noFill/>
          <a:ln cap="flat" cmpd="sng" w="19050">
            <a:solidFill>
              <a:srgbClr val="0000FF"/>
            </a:solidFill>
            <a:prstDash val="solid"/>
            <a:round/>
            <a:headEnd len="sm" w="sm" type="none"/>
            <a:tailEnd len="sm" w="sm" type="none"/>
          </a:ln>
        </p:spPr>
      </p:pic>
      <p:sp>
        <p:nvSpPr>
          <p:cNvPr id="518" name="Google Shape;518;p68"/>
          <p:cNvSpPr txBox="1"/>
          <p:nvPr/>
        </p:nvSpPr>
        <p:spPr>
          <a:xfrm>
            <a:off x="6061325" y="2964638"/>
            <a:ext cx="2923500" cy="1477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trainer initialisation ,save the model</a:t>
            </a:r>
            <a:endParaRPr/>
          </a:p>
          <a:p>
            <a:pPr indent="-317500" lvl="0" marL="457200" rtl="0" algn="l">
              <a:spcBef>
                <a:spcPts val="0"/>
              </a:spcBef>
              <a:spcAft>
                <a:spcPts val="0"/>
              </a:spcAft>
              <a:buSzPts val="1400"/>
              <a:buChar char="-"/>
            </a:pPr>
            <a:r>
              <a:rPr lang="en-GB"/>
              <a:t>Evaluate the trained model with trainer.evaluate, save the model to eval_result</a:t>
            </a:r>
            <a:endParaRPr/>
          </a:p>
          <a:p>
            <a:pPr indent="-317500" lvl="0" marL="457200" rtl="0" algn="l">
              <a:spcBef>
                <a:spcPts val="0"/>
              </a:spcBef>
              <a:spcAft>
                <a:spcPts val="0"/>
              </a:spcAft>
              <a:buSzPts val="1400"/>
              <a:buChar char="-"/>
            </a:pPr>
            <a:r>
              <a:rPr lang="en-GB"/>
              <a:t>P,R,F1 = 1.0</a:t>
            </a:r>
            <a:endParaRPr/>
          </a:p>
        </p:txBody>
      </p:sp>
      <p:pic>
        <p:nvPicPr>
          <p:cNvPr id="519" name="Google Shape;519;p68"/>
          <p:cNvPicPr preferRelativeResize="0"/>
          <p:nvPr/>
        </p:nvPicPr>
        <p:blipFill>
          <a:blip r:embed="rId4">
            <a:alphaModFix/>
          </a:blip>
          <a:stretch>
            <a:fillRect/>
          </a:stretch>
        </p:blipFill>
        <p:spPr>
          <a:xfrm>
            <a:off x="3877122" y="436800"/>
            <a:ext cx="5266875" cy="1494750"/>
          </a:xfrm>
          <a:prstGeom prst="rect">
            <a:avLst/>
          </a:prstGeom>
          <a:noFill/>
          <a:ln cap="flat" cmpd="sng" w="19050">
            <a:solidFill>
              <a:srgbClr val="0000FF"/>
            </a:solidFill>
            <a:prstDash val="solid"/>
            <a:round/>
            <a:headEnd len="sm" w="sm" type="none"/>
            <a:tailEnd len="sm" w="sm" type="none"/>
          </a:ln>
        </p:spPr>
      </p:pic>
      <p:pic>
        <p:nvPicPr>
          <p:cNvPr id="520" name="Google Shape;520;p68"/>
          <p:cNvPicPr preferRelativeResize="0"/>
          <p:nvPr/>
        </p:nvPicPr>
        <p:blipFill>
          <a:blip r:embed="rId5">
            <a:alphaModFix/>
          </a:blip>
          <a:stretch>
            <a:fillRect/>
          </a:stretch>
        </p:blipFill>
        <p:spPr>
          <a:xfrm>
            <a:off x="152400" y="2325925"/>
            <a:ext cx="5449750" cy="2610225"/>
          </a:xfrm>
          <a:prstGeom prst="rect">
            <a:avLst/>
          </a:prstGeom>
          <a:noFill/>
          <a:ln cap="flat" cmpd="sng" w="9525">
            <a:solidFill>
              <a:srgbClr val="0000FF"/>
            </a:solidFill>
            <a:prstDash val="solid"/>
            <a:round/>
            <a:headEnd len="sm" w="sm" type="none"/>
            <a:tailEnd len="sm" w="sm" type="none"/>
          </a:ln>
        </p:spPr>
      </p:pic>
      <p:cxnSp>
        <p:nvCxnSpPr>
          <p:cNvPr id="521" name="Google Shape;521;p68"/>
          <p:cNvCxnSpPr>
            <a:stCxn id="517" idx="3"/>
            <a:endCxn id="519" idx="1"/>
          </p:cNvCxnSpPr>
          <p:nvPr/>
        </p:nvCxnSpPr>
        <p:spPr>
          <a:xfrm flipH="1" rot="10800000">
            <a:off x="3276600" y="1184100"/>
            <a:ext cx="600600" cy="1290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68"/>
          <p:cNvCxnSpPr/>
          <p:nvPr/>
        </p:nvCxnSpPr>
        <p:spPr>
          <a:xfrm flipH="1">
            <a:off x="4635650" y="1966250"/>
            <a:ext cx="1028700" cy="29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subTitle"/>
          </p:nvPr>
        </p:nvSpPr>
        <p:spPr>
          <a:xfrm>
            <a:off x="0" y="0"/>
            <a:ext cx="8520600" cy="43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8: run_ner.py  function call to prediction.</a:t>
            </a:r>
            <a:endParaRPr/>
          </a:p>
        </p:txBody>
      </p:sp>
      <p:sp>
        <p:nvSpPr>
          <p:cNvPr id="528" name="Google Shape;528;p69"/>
          <p:cNvSpPr txBox="1"/>
          <p:nvPr/>
        </p:nvSpPr>
        <p:spPr>
          <a:xfrm>
            <a:off x="5208600" y="672843"/>
            <a:ext cx="3379200" cy="1477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Testset </a:t>
            </a:r>
            <a:r>
              <a:rPr lang="en-GB"/>
              <a:t>initialisation for prediction ,save the model</a:t>
            </a:r>
            <a:endParaRPr/>
          </a:p>
          <a:p>
            <a:pPr indent="-317500" lvl="0" marL="457200" rtl="0" algn="l">
              <a:spcBef>
                <a:spcPts val="0"/>
              </a:spcBef>
              <a:spcAft>
                <a:spcPts val="0"/>
              </a:spcAft>
              <a:buSzPts val="1400"/>
              <a:buChar char="-"/>
            </a:pPr>
            <a:r>
              <a:rPr lang="en-GB"/>
              <a:t>Evaluate the trained model with trainer.predict, save the result to test_result.txt</a:t>
            </a:r>
            <a:endParaRPr/>
          </a:p>
          <a:p>
            <a:pPr indent="-317500" lvl="0" marL="457200" rtl="0" algn="l">
              <a:spcBef>
                <a:spcPts val="0"/>
              </a:spcBef>
              <a:spcAft>
                <a:spcPts val="0"/>
              </a:spcAft>
              <a:buSzPts val="1400"/>
              <a:buChar char="-"/>
            </a:pPr>
            <a:r>
              <a:rPr lang="en-GB"/>
              <a:t>F1 score : 87%</a:t>
            </a:r>
            <a:endParaRPr/>
          </a:p>
        </p:txBody>
      </p:sp>
      <p:pic>
        <p:nvPicPr>
          <p:cNvPr id="529" name="Google Shape;529;p69"/>
          <p:cNvPicPr preferRelativeResize="0"/>
          <p:nvPr/>
        </p:nvPicPr>
        <p:blipFill>
          <a:blip r:embed="rId3">
            <a:alphaModFix/>
          </a:blip>
          <a:stretch>
            <a:fillRect/>
          </a:stretch>
        </p:blipFill>
        <p:spPr>
          <a:xfrm>
            <a:off x="241150" y="436800"/>
            <a:ext cx="4330851" cy="2732170"/>
          </a:xfrm>
          <a:prstGeom prst="rect">
            <a:avLst/>
          </a:prstGeom>
          <a:noFill/>
          <a:ln cap="flat" cmpd="sng" w="9525">
            <a:solidFill>
              <a:srgbClr val="9900FF"/>
            </a:solidFill>
            <a:prstDash val="solid"/>
            <a:round/>
            <a:headEnd len="sm" w="sm" type="none"/>
            <a:tailEnd len="sm" w="sm" type="none"/>
          </a:ln>
        </p:spPr>
      </p:pic>
      <p:sp>
        <p:nvSpPr>
          <p:cNvPr id="530" name="Google Shape;530;p69"/>
          <p:cNvSpPr/>
          <p:nvPr/>
        </p:nvSpPr>
        <p:spPr>
          <a:xfrm>
            <a:off x="599000" y="1497475"/>
            <a:ext cx="1028700" cy="169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69"/>
          <p:cNvCxnSpPr>
            <a:stCxn id="529" idx="3"/>
            <a:endCxn id="528" idx="1"/>
          </p:cNvCxnSpPr>
          <p:nvPr/>
        </p:nvCxnSpPr>
        <p:spPr>
          <a:xfrm flipH="1" rot="10800000">
            <a:off x="4572001" y="1411685"/>
            <a:ext cx="636600" cy="391200"/>
          </a:xfrm>
          <a:prstGeom prst="straightConnector1">
            <a:avLst/>
          </a:prstGeom>
          <a:noFill/>
          <a:ln cap="flat" cmpd="sng" w="9525">
            <a:solidFill>
              <a:schemeClr val="dk2"/>
            </a:solidFill>
            <a:prstDash val="solid"/>
            <a:round/>
            <a:headEnd len="med" w="med" type="none"/>
            <a:tailEnd len="med" w="med" type="triangle"/>
          </a:ln>
        </p:spPr>
      </p:cxnSp>
      <p:pic>
        <p:nvPicPr>
          <p:cNvPr id="532" name="Google Shape;532;p69"/>
          <p:cNvPicPr preferRelativeResize="0"/>
          <p:nvPr/>
        </p:nvPicPr>
        <p:blipFill>
          <a:blip r:embed="rId4">
            <a:alphaModFix/>
          </a:blip>
          <a:stretch>
            <a:fillRect/>
          </a:stretch>
        </p:blipFill>
        <p:spPr>
          <a:xfrm>
            <a:off x="106500" y="3617575"/>
            <a:ext cx="4808100" cy="742950"/>
          </a:xfrm>
          <a:prstGeom prst="rect">
            <a:avLst/>
          </a:prstGeom>
          <a:noFill/>
          <a:ln cap="flat" cmpd="sng" w="9525">
            <a:solidFill>
              <a:srgbClr val="9900FF"/>
            </a:solidFill>
            <a:prstDash val="solid"/>
            <a:round/>
            <a:headEnd len="sm" w="sm" type="none"/>
            <a:tailEnd len="sm" w="sm" type="none"/>
          </a:ln>
        </p:spPr>
      </p:pic>
      <p:sp>
        <p:nvSpPr>
          <p:cNvPr id="533" name="Google Shape;533;p69"/>
          <p:cNvSpPr txBox="1"/>
          <p:nvPr/>
        </p:nvSpPr>
        <p:spPr>
          <a:xfrm>
            <a:off x="5482175" y="3168968"/>
            <a:ext cx="3379200" cy="1262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Testset initialisation for prediction ,save the model</a:t>
            </a:r>
            <a:endParaRPr/>
          </a:p>
          <a:p>
            <a:pPr indent="-317500" lvl="0" marL="457200" rtl="0" algn="l">
              <a:spcBef>
                <a:spcPts val="0"/>
              </a:spcBef>
              <a:spcAft>
                <a:spcPts val="0"/>
              </a:spcAft>
              <a:buSzPts val="1400"/>
              <a:buChar char="-"/>
            </a:pPr>
            <a:r>
              <a:rPr lang="en-GB"/>
              <a:t>Evaluate the trained model with unseen test.txt and save it as  test_prediction.txt</a:t>
            </a:r>
            <a:endParaRPr/>
          </a:p>
        </p:txBody>
      </p:sp>
      <p:cxnSp>
        <p:nvCxnSpPr>
          <p:cNvPr id="534" name="Google Shape;534;p69"/>
          <p:cNvCxnSpPr>
            <a:stCxn id="532" idx="3"/>
            <a:endCxn id="533" idx="1"/>
          </p:cNvCxnSpPr>
          <p:nvPr/>
        </p:nvCxnSpPr>
        <p:spPr>
          <a:xfrm flipH="1" rot="10800000">
            <a:off x="4914600" y="3800050"/>
            <a:ext cx="567600" cy="18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idx="1" type="subTitle"/>
          </p:nvPr>
        </p:nvSpPr>
        <p:spPr>
          <a:xfrm>
            <a:off x="0" y="0"/>
            <a:ext cx="8520600" cy="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solidFill>
                  <a:srgbClr val="741B47"/>
                </a:solidFill>
                <a:latin typeface="Raleway"/>
                <a:ea typeface="Raleway"/>
                <a:cs typeface="Raleway"/>
                <a:sym typeface="Raleway"/>
              </a:rPr>
              <a:t>Step 9:  Explicit Command to train the model</a:t>
            </a:r>
            <a:endParaRPr/>
          </a:p>
        </p:txBody>
      </p:sp>
      <p:pic>
        <p:nvPicPr>
          <p:cNvPr id="540" name="Google Shape;540;p70"/>
          <p:cNvPicPr preferRelativeResize="0"/>
          <p:nvPr/>
        </p:nvPicPr>
        <p:blipFill rotWithShape="1">
          <a:blip r:embed="rId3">
            <a:alphaModFix/>
          </a:blip>
          <a:srcRect b="0" l="0" r="1048" t="2562"/>
          <a:stretch/>
        </p:blipFill>
        <p:spPr>
          <a:xfrm>
            <a:off x="339375" y="618612"/>
            <a:ext cx="7841850" cy="3627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1"/>
          <p:cNvSpPr txBox="1"/>
          <p:nvPr>
            <p:ph idx="1" type="subTitle"/>
          </p:nvPr>
        </p:nvSpPr>
        <p:spPr>
          <a:xfrm>
            <a:off x="105475" y="2260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Result</a:t>
            </a:r>
            <a:endParaRPr/>
          </a:p>
        </p:txBody>
      </p:sp>
      <p:graphicFrame>
        <p:nvGraphicFramePr>
          <p:cNvPr id="546" name="Google Shape;546;p71"/>
          <p:cNvGraphicFramePr/>
          <p:nvPr/>
        </p:nvGraphicFramePr>
        <p:xfrm>
          <a:off x="1583850" y="1145575"/>
          <a:ext cx="3000000" cy="3000000"/>
        </p:xfrm>
        <a:graphic>
          <a:graphicData uri="http://schemas.openxmlformats.org/drawingml/2006/table">
            <a:tbl>
              <a:tblPr>
                <a:solidFill>
                  <a:srgbClr val="FFFFFF"/>
                </a:solidFill>
                <a:tableStyleId>{A2B8DD5B-AEC6-4CD9-9D35-E58E5EBBBD7B}</a:tableStyleId>
              </a:tblPr>
              <a:tblGrid>
                <a:gridCol w="1620275"/>
                <a:gridCol w="1620275"/>
                <a:gridCol w="1376700"/>
                <a:gridCol w="1080175"/>
              </a:tblGrid>
              <a:tr h="744350">
                <a:tc>
                  <a:txBody>
                    <a:bodyPr/>
                    <a:lstStyle/>
                    <a:p>
                      <a:pPr indent="0" lvl="0" marL="0" rtl="0" algn="ctr">
                        <a:lnSpc>
                          <a:spcPct val="115000"/>
                        </a:lnSpc>
                        <a:spcBef>
                          <a:spcPts val="0"/>
                        </a:spcBef>
                        <a:spcAft>
                          <a:spcPts val="1200"/>
                        </a:spcAft>
                        <a:buNone/>
                      </a:pPr>
                      <a:r>
                        <a:t/>
                      </a:r>
                      <a:endParaRPr b="1"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GB" sz="1200">
                          <a:solidFill>
                            <a:srgbClr val="0E1116"/>
                          </a:solidFill>
                          <a:highlight>
                            <a:srgbClr val="FFFFFF"/>
                          </a:highlight>
                        </a:rPr>
                        <a:t>Test Precision (%)</a:t>
                      </a:r>
                      <a:endParaRPr b="1"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GB" sz="1200">
                          <a:solidFill>
                            <a:srgbClr val="0E1116"/>
                          </a:solidFill>
                          <a:highlight>
                            <a:srgbClr val="FFFFFF"/>
                          </a:highlight>
                        </a:rPr>
                        <a:t>Test Recall (%)</a:t>
                      </a:r>
                      <a:endParaRPr b="1"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GB" sz="1200">
                          <a:solidFill>
                            <a:srgbClr val="0E1116"/>
                          </a:solidFill>
                          <a:highlight>
                            <a:srgbClr val="FFFFFF"/>
                          </a:highlight>
                        </a:rPr>
                        <a:t>Test F1 (%)</a:t>
                      </a:r>
                      <a:endParaRPr b="1"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1825">
                <a:tc>
                  <a:txBody>
                    <a:bodyPr/>
                    <a:lstStyle/>
                    <a:p>
                      <a:pPr indent="0" lvl="0" marL="0" rtl="0" algn="l">
                        <a:lnSpc>
                          <a:spcPct val="115000"/>
                        </a:lnSpc>
                        <a:spcBef>
                          <a:spcPts val="0"/>
                        </a:spcBef>
                        <a:spcAft>
                          <a:spcPts val="1200"/>
                        </a:spcAft>
                        <a:buNone/>
                      </a:pPr>
                      <a:r>
                        <a:rPr lang="en-GB" sz="1200">
                          <a:solidFill>
                            <a:srgbClr val="0E1116"/>
                          </a:solidFill>
                          <a:highlight>
                            <a:srgbClr val="FFFFFF"/>
                          </a:highlight>
                        </a:rPr>
                        <a:t>NCBI-disease</a:t>
                      </a:r>
                      <a:endParaRPr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GB" sz="1200">
                          <a:solidFill>
                            <a:srgbClr val="0E1116"/>
                          </a:solidFill>
                          <a:highlight>
                            <a:srgbClr val="FFFFFF"/>
                          </a:highlight>
                        </a:rPr>
                        <a:t>85.4</a:t>
                      </a:r>
                      <a:endParaRPr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GB" sz="1200">
                          <a:solidFill>
                            <a:srgbClr val="0E1116"/>
                          </a:solidFill>
                          <a:highlight>
                            <a:srgbClr val="FFFFFF"/>
                          </a:highlight>
                        </a:rPr>
                        <a:t>89.2</a:t>
                      </a:r>
                      <a:endParaRPr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GB" sz="1200">
                          <a:solidFill>
                            <a:srgbClr val="0E1116"/>
                          </a:solidFill>
                          <a:highlight>
                            <a:srgbClr val="FFFFFF"/>
                          </a:highlight>
                        </a:rPr>
                        <a:t>87.3</a:t>
                      </a:r>
                      <a:endParaRPr sz="1200">
                        <a:solidFill>
                          <a:srgbClr val="0E1116"/>
                        </a:solidFill>
                        <a:highlight>
                          <a:srgbClr val="FFFFFF"/>
                        </a:highlight>
                      </a:endParaRPr>
                    </a:p>
                  </a:txBody>
                  <a:tcPr marT="57150" marB="57150" marR="123825" marL="1238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547" name="Google Shape;547;p71"/>
          <p:cNvPicPr preferRelativeResize="0"/>
          <p:nvPr/>
        </p:nvPicPr>
        <p:blipFill>
          <a:blip r:embed="rId3">
            <a:alphaModFix/>
          </a:blip>
          <a:stretch>
            <a:fillRect/>
          </a:stretch>
        </p:blipFill>
        <p:spPr>
          <a:xfrm>
            <a:off x="613350" y="3270050"/>
            <a:ext cx="4154075" cy="1041825"/>
          </a:xfrm>
          <a:prstGeom prst="rect">
            <a:avLst/>
          </a:prstGeom>
          <a:noFill/>
          <a:ln>
            <a:noFill/>
          </a:ln>
        </p:spPr>
      </p:pic>
      <p:sp>
        <p:nvSpPr>
          <p:cNvPr id="548" name="Google Shape;548;p71"/>
          <p:cNvSpPr txBox="1"/>
          <p:nvPr/>
        </p:nvSpPr>
        <p:spPr>
          <a:xfrm>
            <a:off x="5786425" y="3505825"/>
            <a:ext cx="2778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Screenshot from the trained data, tested with test dataset</a:t>
            </a:r>
            <a:endParaRPr/>
          </a:p>
        </p:txBody>
      </p:sp>
      <p:cxnSp>
        <p:nvCxnSpPr>
          <p:cNvPr id="549" name="Google Shape;549;p71"/>
          <p:cNvCxnSpPr>
            <a:stCxn id="547" idx="3"/>
            <a:endCxn id="548" idx="1"/>
          </p:cNvCxnSpPr>
          <p:nvPr/>
        </p:nvCxnSpPr>
        <p:spPr>
          <a:xfrm>
            <a:off x="4767425" y="3790962"/>
            <a:ext cx="1019100" cy="2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subTitle"/>
          </p:nvPr>
        </p:nvSpPr>
        <p:spPr>
          <a:xfrm>
            <a:off x="178675" y="1071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Raleway"/>
                <a:ea typeface="Raleway"/>
                <a:cs typeface="Raleway"/>
                <a:sym typeface="Raleway"/>
              </a:rPr>
              <a:t>Development Architecture - Pre-trained Model</a:t>
            </a:r>
            <a:endParaRPr>
              <a:latin typeface="Raleway"/>
              <a:ea typeface="Raleway"/>
              <a:cs typeface="Raleway"/>
              <a:sym typeface="Raleway"/>
            </a:endParaRPr>
          </a:p>
        </p:txBody>
      </p:sp>
      <p:pic>
        <p:nvPicPr>
          <p:cNvPr id="86" name="Google Shape;86;p18"/>
          <p:cNvPicPr preferRelativeResize="0"/>
          <p:nvPr/>
        </p:nvPicPr>
        <p:blipFill>
          <a:blip r:embed="rId3">
            <a:alphaModFix/>
          </a:blip>
          <a:stretch>
            <a:fillRect/>
          </a:stretch>
        </p:blipFill>
        <p:spPr>
          <a:xfrm>
            <a:off x="115650" y="1101450"/>
            <a:ext cx="1790700" cy="1200150"/>
          </a:xfrm>
          <a:prstGeom prst="rect">
            <a:avLst/>
          </a:prstGeom>
          <a:noFill/>
          <a:ln>
            <a:noFill/>
          </a:ln>
        </p:spPr>
      </p:pic>
      <p:pic>
        <p:nvPicPr>
          <p:cNvPr id="87" name="Google Shape;87;p18"/>
          <p:cNvPicPr preferRelativeResize="0"/>
          <p:nvPr/>
        </p:nvPicPr>
        <p:blipFill>
          <a:blip r:embed="rId4">
            <a:alphaModFix/>
          </a:blip>
          <a:stretch>
            <a:fillRect/>
          </a:stretch>
        </p:blipFill>
        <p:spPr>
          <a:xfrm>
            <a:off x="2793875" y="958575"/>
            <a:ext cx="4914900" cy="1485900"/>
          </a:xfrm>
          <a:prstGeom prst="rect">
            <a:avLst/>
          </a:prstGeom>
          <a:noFill/>
          <a:ln>
            <a:noFill/>
          </a:ln>
        </p:spPr>
      </p:pic>
      <p:sp>
        <p:nvSpPr>
          <p:cNvPr id="88" name="Google Shape;88;p18"/>
          <p:cNvSpPr/>
          <p:nvPr/>
        </p:nvSpPr>
        <p:spPr>
          <a:xfrm>
            <a:off x="2095263" y="1518675"/>
            <a:ext cx="572700" cy="36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964825" y="3102804"/>
            <a:ext cx="573000" cy="36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8"/>
          <p:cNvPicPr preferRelativeResize="0"/>
          <p:nvPr/>
        </p:nvPicPr>
        <p:blipFill>
          <a:blip r:embed="rId5">
            <a:alphaModFix/>
          </a:blip>
          <a:stretch>
            <a:fillRect/>
          </a:stretch>
        </p:blipFill>
        <p:spPr>
          <a:xfrm>
            <a:off x="4619939" y="3702749"/>
            <a:ext cx="1262786" cy="792600"/>
          </a:xfrm>
          <a:prstGeom prst="rect">
            <a:avLst/>
          </a:prstGeom>
          <a:noFill/>
          <a:ln>
            <a:noFill/>
          </a:ln>
        </p:spPr>
      </p:pic>
      <p:pic>
        <p:nvPicPr>
          <p:cNvPr id="91" name="Google Shape;91;p18"/>
          <p:cNvPicPr preferRelativeResize="0"/>
          <p:nvPr/>
        </p:nvPicPr>
        <p:blipFill>
          <a:blip r:embed="rId6">
            <a:alphaModFix/>
          </a:blip>
          <a:stretch>
            <a:fillRect/>
          </a:stretch>
        </p:blipFill>
        <p:spPr>
          <a:xfrm>
            <a:off x="4176263" y="4625950"/>
            <a:ext cx="2261650" cy="287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idx="1" type="subTitle"/>
          </p:nvPr>
        </p:nvSpPr>
        <p:spPr>
          <a:xfrm>
            <a:off x="178250" y="262375"/>
            <a:ext cx="8520600" cy="72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pic>
        <p:nvPicPr>
          <p:cNvPr id="555" name="Google Shape;555;p72"/>
          <p:cNvPicPr preferRelativeResize="0"/>
          <p:nvPr/>
        </p:nvPicPr>
        <p:blipFill>
          <a:blip r:embed="rId3">
            <a:alphaModFix/>
          </a:blip>
          <a:stretch>
            <a:fillRect/>
          </a:stretch>
        </p:blipFill>
        <p:spPr>
          <a:xfrm>
            <a:off x="382875" y="982675"/>
            <a:ext cx="2895600" cy="2514600"/>
          </a:xfrm>
          <a:prstGeom prst="rect">
            <a:avLst/>
          </a:prstGeom>
          <a:noFill/>
          <a:ln>
            <a:noFill/>
          </a:ln>
        </p:spPr>
      </p:pic>
      <p:sp>
        <p:nvSpPr>
          <p:cNvPr id="556" name="Google Shape;556;p72"/>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7" name="Google Shape;557;p72"/>
          <p:cNvSpPr/>
          <p:nvPr/>
        </p:nvSpPr>
        <p:spPr>
          <a:xfrm>
            <a:off x="824900" y="2135050"/>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p:nvPr/>
        </p:nvSpPr>
        <p:spPr>
          <a:xfrm>
            <a:off x="824900" y="2118625"/>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72"/>
          <p:cNvCxnSpPr>
            <a:stCxn id="558" idx="2"/>
          </p:cNvCxnSpPr>
          <p:nvPr/>
        </p:nvCxnSpPr>
        <p:spPr>
          <a:xfrm>
            <a:off x="1455650" y="2361325"/>
            <a:ext cx="1249500" cy="1447800"/>
          </a:xfrm>
          <a:prstGeom prst="straightConnector1">
            <a:avLst/>
          </a:prstGeom>
          <a:noFill/>
          <a:ln cap="flat" cmpd="sng" w="9525">
            <a:solidFill>
              <a:schemeClr val="dk2"/>
            </a:solidFill>
            <a:prstDash val="solid"/>
            <a:round/>
            <a:headEnd len="med" w="med" type="none"/>
            <a:tailEnd len="med" w="med" type="triangle"/>
          </a:ln>
        </p:spPr>
      </p:cxnSp>
      <p:sp>
        <p:nvSpPr>
          <p:cNvPr id="560" name="Google Shape;560;p72"/>
          <p:cNvSpPr txBox="1"/>
          <p:nvPr/>
        </p:nvSpPr>
        <p:spPr>
          <a:xfrm>
            <a:off x="1031125" y="3845500"/>
            <a:ext cx="2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Trained model as input to the  transformer pipe-line</a:t>
            </a:r>
            <a:endParaRPr/>
          </a:p>
        </p:txBody>
      </p:sp>
      <p:pic>
        <p:nvPicPr>
          <p:cNvPr id="561" name="Google Shape;561;p72"/>
          <p:cNvPicPr preferRelativeResize="0"/>
          <p:nvPr/>
        </p:nvPicPr>
        <p:blipFill>
          <a:blip r:embed="rId4">
            <a:alphaModFix/>
          </a:blip>
          <a:stretch>
            <a:fillRect/>
          </a:stretch>
        </p:blipFill>
        <p:spPr>
          <a:xfrm>
            <a:off x="3467450" y="932350"/>
            <a:ext cx="5612949" cy="956575"/>
          </a:xfrm>
          <a:prstGeom prst="rect">
            <a:avLst/>
          </a:prstGeom>
          <a:noFill/>
          <a:ln>
            <a:noFill/>
          </a:ln>
        </p:spPr>
      </p:pic>
      <p:sp>
        <p:nvSpPr>
          <p:cNvPr id="562" name="Google Shape;562;p72"/>
          <p:cNvSpPr/>
          <p:nvPr/>
        </p:nvSpPr>
        <p:spPr>
          <a:xfrm>
            <a:off x="3501025" y="1646225"/>
            <a:ext cx="55458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2"/>
          <p:cNvSpPr txBox="1"/>
          <p:nvPr/>
        </p:nvSpPr>
        <p:spPr>
          <a:xfrm>
            <a:off x="6612350" y="2223525"/>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Given model, </a:t>
            </a:r>
            <a:r>
              <a:rPr lang="en-GB" sz="1200"/>
              <a:t>tokenizer</a:t>
            </a:r>
            <a:r>
              <a:rPr lang="en-GB" sz="1200"/>
              <a:t> as input to the transformer pipeline</a:t>
            </a:r>
            <a:endParaRPr sz="1200"/>
          </a:p>
        </p:txBody>
      </p:sp>
      <p:cxnSp>
        <p:nvCxnSpPr>
          <p:cNvPr id="564" name="Google Shape;564;p72"/>
          <p:cNvCxnSpPr>
            <a:stCxn id="562" idx="2"/>
            <a:endCxn id="563" idx="0"/>
          </p:cNvCxnSpPr>
          <p:nvPr/>
        </p:nvCxnSpPr>
        <p:spPr>
          <a:xfrm>
            <a:off x="6273925" y="1888925"/>
            <a:ext cx="1381800" cy="334500"/>
          </a:xfrm>
          <a:prstGeom prst="straightConnector1">
            <a:avLst/>
          </a:prstGeom>
          <a:noFill/>
          <a:ln cap="flat" cmpd="sng" w="9525">
            <a:solidFill>
              <a:schemeClr val="dk2"/>
            </a:solidFill>
            <a:prstDash val="solid"/>
            <a:round/>
            <a:headEnd len="med" w="med" type="none"/>
            <a:tailEnd len="med" w="med" type="triangle"/>
          </a:ln>
        </p:spPr>
      </p:cxnSp>
      <p:pic>
        <p:nvPicPr>
          <p:cNvPr id="565" name="Google Shape;565;p72"/>
          <p:cNvPicPr preferRelativeResize="0"/>
          <p:nvPr/>
        </p:nvPicPr>
        <p:blipFill>
          <a:blip r:embed="rId5">
            <a:alphaModFix/>
          </a:blip>
          <a:stretch>
            <a:fillRect/>
          </a:stretch>
        </p:blipFill>
        <p:spPr>
          <a:xfrm>
            <a:off x="3403975" y="2896475"/>
            <a:ext cx="3208375" cy="1632553"/>
          </a:xfrm>
          <a:prstGeom prst="rect">
            <a:avLst/>
          </a:prstGeom>
          <a:noFill/>
          <a:ln cap="flat" cmpd="sng" w="19050">
            <a:solidFill>
              <a:srgbClr val="0000FF"/>
            </a:solidFill>
            <a:prstDash val="solid"/>
            <a:round/>
            <a:headEnd len="sm" w="sm" type="none"/>
            <a:tailEnd len="sm" w="sm" type="none"/>
          </a:ln>
        </p:spPr>
      </p:pic>
      <p:sp>
        <p:nvSpPr>
          <p:cNvPr id="566" name="Google Shape;566;p72"/>
          <p:cNvSpPr txBox="1"/>
          <p:nvPr/>
        </p:nvSpPr>
        <p:spPr>
          <a:xfrm>
            <a:off x="6898700" y="3891700"/>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This module has inbuilt front end for NER in gradio as text box</a:t>
            </a:r>
            <a:endParaRPr sz="1200"/>
          </a:p>
        </p:txBody>
      </p:sp>
      <p:cxnSp>
        <p:nvCxnSpPr>
          <p:cNvPr id="567" name="Google Shape;567;p72"/>
          <p:cNvCxnSpPr/>
          <p:nvPr/>
        </p:nvCxnSpPr>
        <p:spPr>
          <a:xfrm>
            <a:off x="6612350" y="3654725"/>
            <a:ext cx="1381800" cy="33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idx="1" type="subTitle"/>
          </p:nvPr>
        </p:nvSpPr>
        <p:spPr>
          <a:xfrm>
            <a:off x="178275" y="141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Faced- future enhancements</a:t>
            </a:r>
            <a:endParaRPr/>
          </a:p>
        </p:txBody>
      </p:sp>
      <p:sp>
        <p:nvSpPr>
          <p:cNvPr id="573" name="Google Shape;573;p73"/>
          <p:cNvSpPr txBox="1"/>
          <p:nvPr/>
        </p:nvSpPr>
        <p:spPr>
          <a:xfrm>
            <a:off x="5895625" y="3321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574" name="Google Shape;574;p73"/>
          <p:cNvSpPr txBox="1"/>
          <p:nvPr/>
        </p:nvSpPr>
        <p:spPr>
          <a:xfrm>
            <a:off x="291125" y="960938"/>
            <a:ext cx="7860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To find ner </a:t>
            </a:r>
            <a:r>
              <a:rPr lang="en-GB"/>
              <a:t>annotated</a:t>
            </a:r>
            <a:r>
              <a:rPr lang="en-GB"/>
              <a:t> BIO format dataset related to specific medical </a:t>
            </a:r>
            <a:r>
              <a:rPr lang="en-GB"/>
              <a:t>domains aren't available.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Most of the dataset requires license or access to their authorised website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Only few dataset are available in common domain to access &amp; download</a:t>
            </a:r>
            <a:r>
              <a:rPr lang="en-GB"/>
              <a:t> </a:t>
            </a:r>
            <a:endParaRPr/>
          </a:p>
        </p:txBody>
      </p:sp>
      <p:sp>
        <p:nvSpPr>
          <p:cNvPr id="575" name="Google Shape;575;p73"/>
          <p:cNvSpPr txBox="1"/>
          <p:nvPr>
            <p:ph idx="1" type="subTitle"/>
          </p:nvPr>
        </p:nvSpPr>
        <p:spPr>
          <a:xfrm>
            <a:off x="178275" y="2465700"/>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a:t>
            </a:r>
            <a:r>
              <a:rPr lang="en-GB"/>
              <a:t>uture enhancements</a:t>
            </a:r>
            <a:endParaRPr/>
          </a:p>
        </p:txBody>
      </p:sp>
      <p:sp>
        <p:nvSpPr>
          <p:cNvPr id="576" name="Google Shape;576;p73"/>
          <p:cNvSpPr txBox="1"/>
          <p:nvPr/>
        </p:nvSpPr>
        <p:spPr>
          <a:xfrm>
            <a:off x="564825" y="3321600"/>
            <a:ext cx="7860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In case of data availability, will be able to train for more </a:t>
            </a:r>
            <a:r>
              <a:rPr lang="en-GB"/>
              <a:t>entities</a:t>
            </a:r>
            <a:r>
              <a:rPr lang="en-GB"/>
              <a:t> such as test, problem etc</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4"/>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582" name="Google Shape;582;p74"/>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a:t>
            </a:r>
            <a:r>
              <a:rPr lang="en-GB">
                <a:solidFill>
                  <a:schemeClr val="dk1"/>
                </a:solidFill>
              </a:rPr>
              <a:t> </a:t>
            </a:r>
            <a:r>
              <a:rPr b="1" lang="en-GB">
                <a:solidFill>
                  <a:schemeClr val="dk1"/>
                </a:solidFill>
              </a:rPr>
              <a:t>disease-ner model</a:t>
            </a:r>
            <a:endParaRPr b="1">
              <a:solidFill>
                <a:schemeClr val="dk1"/>
              </a:solidFill>
            </a:endParaRPr>
          </a:p>
          <a:p>
            <a:pPr indent="0" lvl="0" marL="0" rtl="0" algn="l">
              <a:spcBef>
                <a:spcPts val="1200"/>
              </a:spcBef>
              <a:spcAft>
                <a:spcPts val="0"/>
              </a:spcAft>
              <a:buNone/>
            </a:pPr>
            <a:r>
              <a:rPr b="1" lang="en-GB">
                <a:solidFill>
                  <a:schemeClr val="dk1"/>
                </a:solidFill>
              </a:rPr>
              <a:t>Input: (radiology case):</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Mediastinal calcification and dense right upper lung nodule suggest a previous granulomatous process.</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583" name="Google Shape;583;p74"/>
          <p:cNvPicPr preferRelativeResize="0"/>
          <p:nvPr/>
        </p:nvPicPr>
        <p:blipFill>
          <a:blip r:embed="rId3">
            <a:alphaModFix/>
          </a:blip>
          <a:stretch>
            <a:fillRect/>
          </a:stretch>
        </p:blipFill>
        <p:spPr>
          <a:xfrm>
            <a:off x="838800" y="3009125"/>
            <a:ext cx="6427600" cy="1429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5"/>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589" name="Google Shape;589;p75"/>
          <p:cNvSpPr txBox="1"/>
          <p:nvPr>
            <p:ph idx="1" type="body"/>
          </p:nvPr>
        </p:nvSpPr>
        <p:spPr>
          <a:xfrm>
            <a:off x="471925" y="947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a:t>
            </a:r>
            <a:r>
              <a:rPr lang="en-GB">
                <a:solidFill>
                  <a:schemeClr val="dk1"/>
                </a:solidFill>
              </a:rPr>
              <a:t> </a:t>
            </a:r>
            <a:r>
              <a:rPr b="1" lang="en-GB">
                <a:solidFill>
                  <a:schemeClr val="dk1"/>
                </a:solidFill>
              </a:rPr>
              <a:t>disease-ner model</a:t>
            </a:r>
            <a:endParaRPr b="1">
              <a:solidFill>
                <a:schemeClr val="dk1"/>
              </a:solidFill>
            </a:endParaRPr>
          </a:p>
          <a:p>
            <a:pPr indent="0" lvl="0" marL="0" rtl="0" algn="l">
              <a:spcBef>
                <a:spcPts val="1200"/>
              </a:spcBef>
              <a:spcAft>
                <a:spcPts val="0"/>
              </a:spcAft>
              <a:buNone/>
            </a:pPr>
            <a:r>
              <a:rPr b="1" lang="en-GB">
                <a:solidFill>
                  <a:schemeClr val="dk1"/>
                </a:solidFill>
              </a:rPr>
              <a:t>Input: (radiology case):</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There is mild scoliosis of the spine.</a:t>
            </a:r>
            <a:r>
              <a:rPr lang="en-GB">
                <a:solidFill>
                  <a:schemeClr val="dk1"/>
                </a:solidFill>
                <a:highlight>
                  <a:srgbClr val="FFFFFF"/>
                </a:highlight>
              </a:rPr>
              <a:t>.</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590" name="Google Shape;590;p75"/>
          <p:cNvPicPr preferRelativeResize="0"/>
          <p:nvPr/>
        </p:nvPicPr>
        <p:blipFill>
          <a:blip r:embed="rId3">
            <a:alphaModFix/>
          </a:blip>
          <a:stretch>
            <a:fillRect/>
          </a:stretch>
        </p:blipFill>
        <p:spPr>
          <a:xfrm>
            <a:off x="1163055" y="2713375"/>
            <a:ext cx="4599125" cy="1555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596" name="Google Shape;596;p76"/>
          <p:cNvSpPr txBox="1"/>
          <p:nvPr>
            <p:ph idx="1" type="body"/>
          </p:nvPr>
        </p:nvSpPr>
        <p:spPr>
          <a:xfrm>
            <a:off x="471925" y="947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a:t>
            </a:r>
            <a:r>
              <a:rPr lang="en-GB">
                <a:solidFill>
                  <a:schemeClr val="dk1"/>
                </a:solidFill>
              </a:rPr>
              <a:t> </a:t>
            </a:r>
            <a:r>
              <a:rPr b="1" lang="en-GB">
                <a:solidFill>
                  <a:schemeClr val="dk1"/>
                </a:solidFill>
              </a:rPr>
              <a:t>disease-ner model</a:t>
            </a:r>
            <a:endParaRPr b="1">
              <a:solidFill>
                <a:schemeClr val="dk1"/>
              </a:solidFill>
            </a:endParaRPr>
          </a:p>
          <a:p>
            <a:pPr indent="0" lvl="0" marL="0" rtl="0" algn="l">
              <a:spcBef>
                <a:spcPts val="1200"/>
              </a:spcBef>
              <a:spcAft>
                <a:spcPts val="0"/>
              </a:spcAft>
              <a:buNone/>
            </a:pPr>
            <a:r>
              <a:rPr b="1" lang="en-GB">
                <a:solidFill>
                  <a:schemeClr val="dk1"/>
                </a:solidFill>
              </a:rPr>
              <a:t>Input: (radiology case):</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There are a few XXXX opacities in the lung bases bilaterally.</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597" name="Google Shape;597;p76"/>
          <p:cNvPicPr preferRelativeResize="0"/>
          <p:nvPr/>
        </p:nvPicPr>
        <p:blipFill>
          <a:blip r:embed="rId3">
            <a:alphaModFix/>
          </a:blip>
          <a:stretch>
            <a:fillRect/>
          </a:stretch>
        </p:blipFill>
        <p:spPr>
          <a:xfrm>
            <a:off x="1001125" y="3100650"/>
            <a:ext cx="4933950" cy="102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603" name="Google Shape;603;p77"/>
          <p:cNvSpPr txBox="1"/>
          <p:nvPr>
            <p:ph idx="1" type="body"/>
          </p:nvPr>
        </p:nvSpPr>
        <p:spPr>
          <a:xfrm>
            <a:off x="471925" y="947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a:t>
            </a:r>
            <a:r>
              <a:rPr lang="en-GB">
                <a:solidFill>
                  <a:schemeClr val="dk1"/>
                </a:solidFill>
              </a:rPr>
              <a:t> </a:t>
            </a:r>
            <a:r>
              <a:rPr b="1" lang="en-GB">
                <a:solidFill>
                  <a:schemeClr val="dk1"/>
                </a:solidFill>
              </a:rPr>
              <a:t>disease-ner model</a:t>
            </a:r>
            <a:endParaRPr b="1">
              <a:solidFill>
                <a:schemeClr val="dk1"/>
              </a:solidFill>
            </a:endParaRPr>
          </a:p>
          <a:p>
            <a:pPr indent="0" lvl="0" marL="0" rtl="0" algn="l">
              <a:spcBef>
                <a:spcPts val="1200"/>
              </a:spcBef>
              <a:spcAft>
                <a:spcPts val="0"/>
              </a:spcAft>
              <a:buNone/>
            </a:pPr>
            <a:r>
              <a:rPr b="1" lang="en-GB">
                <a:solidFill>
                  <a:schemeClr val="dk1"/>
                </a:solidFill>
              </a:rPr>
              <a:t>Input: (radiology case):</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No pneumothorax or pleural effusion is seen</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604" name="Google Shape;604;p77"/>
          <p:cNvPicPr preferRelativeResize="0"/>
          <p:nvPr/>
        </p:nvPicPr>
        <p:blipFill>
          <a:blip r:embed="rId3">
            <a:alphaModFix/>
          </a:blip>
          <a:stretch>
            <a:fillRect/>
          </a:stretch>
        </p:blipFill>
        <p:spPr>
          <a:xfrm>
            <a:off x="615088" y="3052125"/>
            <a:ext cx="4905375" cy="102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610" name="Google Shape;610;p78"/>
          <p:cNvSpPr txBox="1"/>
          <p:nvPr>
            <p:ph idx="1" type="body"/>
          </p:nvPr>
        </p:nvSpPr>
        <p:spPr>
          <a:xfrm>
            <a:off x="471925" y="947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Example:</a:t>
            </a:r>
            <a:r>
              <a:rPr lang="en-GB">
                <a:solidFill>
                  <a:schemeClr val="dk1"/>
                </a:solidFill>
              </a:rPr>
              <a:t> </a:t>
            </a:r>
            <a:r>
              <a:rPr b="1" lang="en-GB">
                <a:solidFill>
                  <a:schemeClr val="dk1"/>
                </a:solidFill>
              </a:rPr>
              <a:t>disease-ner model</a:t>
            </a:r>
            <a:endParaRPr b="1">
              <a:solidFill>
                <a:schemeClr val="dk1"/>
              </a:solidFill>
            </a:endParaRPr>
          </a:p>
          <a:p>
            <a:pPr indent="0" lvl="0" marL="0" rtl="0" algn="l">
              <a:spcBef>
                <a:spcPts val="1200"/>
              </a:spcBef>
              <a:spcAft>
                <a:spcPts val="0"/>
              </a:spcAft>
              <a:buNone/>
            </a:pPr>
            <a:r>
              <a:rPr b="1" lang="en-GB">
                <a:solidFill>
                  <a:schemeClr val="dk1"/>
                </a:solidFill>
              </a:rPr>
              <a:t>Input: (radiology case):</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A large hiatal hernia is noted</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611" name="Google Shape;611;p78"/>
          <p:cNvPicPr preferRelativeResize="0"/>
          <p:nvPr/>
        </p:nvPicPr>
        <p:blipFill>
          <a:blip r:embed="rId3">
            <a:alphaModFix/>
          </a:blip>
          <a:stretch>
            <a:fillRect/>
          </a:stretch>
        </p:blipFill>
        <p:spPr>
          <a:xfrm>
            <a:off x="612854" y="3010550"/>
            <a:ext cx="4433600" cy="1298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Customised the Pre-Trained Model</a:t>
            </a:r>
            <a:endParaRPr/>
          </a:p>
        </p:txBody>
      </p:sp>
      <p:sp>
        <p:nvSpPr>
          <p:cNvPr id="617" name="Google Shape;617;p79"/>
          <p:cNvSpPr txBox="1"/>
          <p:nvPr>
            <p:ph idx="1" type="body"/>
          </p:nvPr>
        </p:nvSpPr>
        <p:spPr>
          <a:xfrm>
            <a:off x="251050" y="633075"/>
            <a:ext cx="8520600" cy="429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Have changed the code in pre-trained model (</a:t>
            </a:r>
            <a:r>
              <a:rPr b="1" lang="en-GB">
                <a:solidFill>
                  <a:schemeClr val="dk1"/>
                </a:solidFill>
              </a:rPr>
              <a:t>biomedical-ner-all</a:t>
            </a:r>
            <a:r>
              <a:rPr lang="en-GB"/>
              <a:t>) to filter only desired </a:t>
            </a:r>
            <a:r>
              <a:rPr lang="en-GB"/>
              <a:t>labels</a:t>
            </a:r>
            <a:r>
              <a:rPr lang="en-GB"/>
              <a:t> such as Disease_disorder, Diagnostic_procedure, Disease etc..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In this case, have filtered the </a:t>
            </a:r>
            <a:r>
              <a:rPr b="1" lang="en-GB"/>
              <a:t>'Diagnostic_procedure' </a:t>
            </a:r>
            <a:r>
              <a:rPr b="1" lang="en-GB"/>
              <a:t>label</a:t>
            </a:r>
            <a:r>
              <a:rPr b="1" lang="en-GB"/>
              <a:t> , </a:t>
            </a:r>
            <a:r>
              <a:rPr lang="en-GB"/>
              <a:t>below is the sample output</a:t>
            </a:r>
            <a:endParaRPr/>
          </a:p>
          <a:p>
            <a:pPr indent="0" lvl="0" marL="0" rtl="0" algn="l">
              <a:spcBef>
                <a:spcPts val="1200"/>
              </a:spcBef>
              <a:spcAft>
                <a:spcPts val="1200"/>
              </a:spcAft>
              <a:buNone/>
            </a:pPr>
            <a:r>
              <a:t/>
            </a:r>
            <a:endParaRPr/>
          </a:p>
        </p:txBody>
      </p:sp>
      <p:pic>
        <p:nvPicPr>
          <p:cNvPr id="618" name="Google Shape;618;p79"/>
          <p:cNvPicPr preferRelativeResize="0"/>
          <p:nvPr/>
        </p:nvPicPr>
        <p:blipFill>
          <a:blip r:embed="rId3">
            <a:alphaModFix/>
          </a:blip>
          <a:stretch>
            <a:fillRect/>
          </a:stretch>
        </p:blipFill>
        <p:spPr>
          <a:xfrm>
            <a:off x="848538" y="1759824"/>
            <a:ext cx="6923876" cy="811925"/>
          </a:xfrm>
          <a:prstGeom prst="rect">
            <a:avLst/>
          </a:prstGeom>
          <a:noFill/>
          <a:ln>
            <a:noFill/>
          </a:ln>
        </p:spPr>
      </p:pic>
      <p:pic>
        <p:nvPicPr>
          <p:cNvPr id="619" name="Google Shape;619;p79"/>
          <p:cNvPicPr preferRelativeResize="0"/>
          <p:nvPr/>
        </p:nvPicPr>
        <p:blipFill>
          <a:blip r:embed="rId4">
            <a:alphaModFix/>
          </a:blip>
          <a:stretch>
            <a:fillRect/>
          </a:stretch>
        </p:blipFill>
        <p:spPr>
          <a:xfrm>
            <a:off x="238938" y="3568000"/>
            <a:ext cx="8143099" cy="13571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ph type="title"/>
          </p:nvPr>
        </p:nvSpPr>
        <p:spPr>
          <a:xfrm>
            <a:off x="450700" y="2076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Fashion Domain - </a:t>
            </a:r>
            <a:r>
              <a:rPr lang="en-GB"/>
              <a:t>BRAND NER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1"/>
          <p:cNvSpPr txBox="1"/>
          <p:nvPr>
            <p:ph type="title"/>
          </p:nvPr>
        </p:nvSpPr>
        <p:spPr>
          <a:xfrm>
            <a:off x="311700" y="38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a:t>
            </a:r>
            <a:endParaRPr/>
          </a:p>
        </p:txBody>
      </p:sp>
      <p:sp>
        <p:nvSpPr>
          <p:cNvPr id="630" name="Google Shape;630;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Objective is to build a </a:t>
            </a:r>
            <a:r>
              <a:rPr lang="en-GB"/>
              <a:t>model with the datasets to detect brands in product titles, for instance : detecting Zara in "New Jeans Extra Slim Zara". Mostly used in fashion </a:t>
            </a:r>
            <a:r>
              <a:rPr lang="en-GB"/>
              <a:t>industries, customer support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subTitle"/>
          </p:nvPr>
        </p:nvSpPr>
        <p:spPr>
          <a:xfrm>
            <a:off x="311700" y="1515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biomedical-ner-all model layers</a:t>
            </a:r>
            <a:endParaRPr/>
          </a:p>
        </p:txBody>
      </p:sp>
      <p:pic>
        <p:nvPicPr>
          <p:cNvPr id="97" name="Google Shape;97;p19"/>
          <p:cNvPicPr preferRelativeResize="0"/>
          <p:nvPr/>
        </p:nvPicPr>
        <p:blipFill>
          <a:blip r:embed="rId3">
            <a:alphaModFix/>
          </a:blip>
          <a:stretch>
            <a:fillRect/>
          </a:stretch>
        </p:blipFill>
        <p:spPr>
          <a:xfrm>
            <a:off x="1360700" y="944100"/>
            <a:ext cx="6165386" cy="3639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2"/>
          <p:cNvSpPr txBox="1"/>
          <p:nvPr>
            <p:ph type="title"/>
          </p:nvPr>
        </p:nvSpPr>
        <p:spPr>
          <a:xfrm>
            <a:off x="226775" y="15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Development Flow Diagram - Fine-Tuned Model</a:t>
            </a:r>
            <a:endParaRPr/>
          </a:p>
          <a:p>
            <a:pPr indent="0" lvl="0" marL="0" rtl="0" algn="l">
              <a:spcBef>
                <a:spcPts val="0"/>
              </a:spcBef>
              <a:spcAft>
                <a:spcPts val="0"/>
              </a:spcAft>
              <a:buNone/>
            </a:pPr>
            <a:r>
              <a:t/>
            </a:r>
            <a:endParaRPr/>
          </a:p>
        </p:txBody>
      </p:sp>
      <p:sp>
        <p:nvSpPr>
          <p:cNvPr id="636" name="Google Shape;636;p82"/>
          <p:cNvSpPr txBox="1"/>
          <p:nvPr/>
        </p:nvSpPr>
        <p:spPr>
          <a:xfrm>
            <a:off x="274487" y="2294700"/>
            <a:ext cx="1326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Annotated Dataset</a:t>
            </a:r>
            <a:endParaRPr sz="1200">
              <a:solidFill>
                <a:srgbClr val="0000FF"/>
              </a:solidFill>
            </a:endParaRPr>
          </a:p>
        </p:txBody>
      </p:sp>
      <p:cxnSp>
        <p:nvCxnSpPr>
          <p:cNvPr id="637" name="Google Shape;637;p82"/>
          <p:cNvCxnSpPr>
            <a:stCxn id="638" idx="3"/>
          </p:cNvCxnSpPr>
          <p:nvPr/>
        </p:nvCxnSpPr>
        <p:spPr>
          <a:xfrm flipH="1" rot="10800000">
            <a:off x="1455700" y="1771137"/>
            <a:ext cx="897600" cy="2100"/>
          </a:xfrm>
          <a:prstGeom prst="straightConnector1">
            <a:avLst/>
          </a:prstGeom>
          <a:noFill/>
          <a:ln cap="flat" cmpd="sng" w="9525">
            <a:solidFill>
              <a:schemeClr val="dk2"/>
            </a:solidFill>
            <a:prstDash val="solid"/>
            <a:round/>
            <a:headEnd len="med" w="med" type="none"/>
            <a:tailEnd len="med" w="med" type="triangle"/>
          </a:ln>
        </p:spPr>
      </p:cxnSp>
      <p:pic>
        <p:nvPicPr>
          <p:cNvPr id="639" name="Google Shape;639;p82"/>
          <p:cNvPicPr preferRelativeResize="0"/>
          <p:nvPr/>
        </p:nvPicPr>
        <p:blipFill>
          <a:blip r:embed="rId3">
            <a:alphaModFix/>
          </a:blip>
          <a:stretch>
            <a:fillRect/>
          </a:stretch>
        </p:blipFill>
        <p:spPr>
          <a:xfrm>
            <a:off x="2529950" y="1255025"/>
            <a:ext cx="897600" cy="897600"/>
          </a:xfrm>
          <a:prstGeom prst="rect">
            <a:avLst/>
          </a:prstGeom>
          <a:noFill/>
          <a:ln>
            <a:noFill/>
          </a:ln>
        </p:spPr>
      </p:pic>
      <p:sp>
        <p:nvSpPr>
          <p:cNvPr id="640" name="Google Shape;640;p82"/>
          <p:cNvSpPr txBox="1"/>
          <p:nvPr/>
        </p:nvSpPr>
        <p:spPr>
          <a:xfrm>
            <a:off x="2353312" y="2362175"/>
            <a:ext cx="1326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Data Pre-processing</a:t>
            </a:r>
            <a:endParaRPr sz="1200">
              <a:solidFill>
                <a:srgbClr val="0000FF"/>
              </a:solidFill>
            </a:endParaRPr>
          </a:p>
        </p:txBody>
      </p:sp>
      <p:sp>
        <p:nvSpPr>
          <p:cNvPr id="641" name="Google Shape;641;p82"/>
          <p:cNvSpPr/>
          <p:nvPr/>
        </p:nvSpPr>
        <p:spPr>
          <a:xfrm>
            <a:off x="4270075" y="1397025"/>
            <a:ext cx="958500" cy="3762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text</a:t>
            </a:r>
            <a:endParaRPr/>
          </a:p>
        </p:txBody>
      </p:sp>
      <p:sp>
        <p:nvSpPr>
          <p:cNvPr id="642" name="Google Shape;642;p82"/>
          <p:cNvSpPr/>
          <p:nvPr/>
        </p:nvSpPr>
        <p:spPr>
          <a:xfrm>
            <a:off x="4270075" y="1773225"/>
            <a:ext cx="958500" cy="3762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label</a:t>
            </a:r>
            <a:endParaRPr/>
          </a:p>
        </p:txBody>
      </p:sp>
      <p:cxnSp>
        <p:nvCxnSpPr>
          <p:cNvPr id="643" name="Google Shape;643;p82"/>
          <p:cNvCxnSpPr/>
          <p:nvPr/>
        </p:nvCxnSpPr>
        <p:spPr>
          <a:xfrm>
            <a:off x="3488400" y="1704887"/>
            <a:ext cx="660300" cy="570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82"/>
          <p:cNvSpPr txBox="1"/>
          <p:nvPr/>
        </p:nvSpPr>
        <p:spPr>
          <a:xfrm>
            <a:off x="4025687" y="81812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Processed Data</a:t>
            </a:r>
            <a:endParaRPr sz="1200">
              <a:solidFill>
                <a:srgbClr val="0000FF"/>
              </a:solidFill>
            </a:endParaRPr>
          </a:p>
        </p:txBody>
      </p:sp>
      <p:cxnSp>
        <p:nvCxnSpPr>
          <p:cNvPr id="645" name="Google Shape;645;p82"/>
          <p:cNvCxnSpPr/>
          <p:nvPr/>
        </p:nvCxnSpPr>
        <p:spPr>
          <a:xfrm>
            <a:off x="5412325" y="1704887"/>
            <a:ext cx="660300" cy="5700"/>
          </a:xfrm>
          <a:prstGeom prst="straightConnector1">
            <a:avLst/>
          </a:prstGeom>
          <a:noFill/>
          <a:ln cap="flat" cmpd="sng" w="9525">
            <a:solidFill>
              <a:schemeClr val="dk2"/>
            </a:solidFill>
            <a:prstDash val="solid"/>
            <a:round/>
            <a:headEnd len="med" w="med" type="none"/>
            <a:tailEnd len="med" w="med" type="triangle"/>
          </a:ln>
        </p:spPr>
      </p:cxnSp>
      <p:sp>
        <p:nvSpPr>
          <p:cNvPr id="646" name="Google Shape;646;p82"/>
          <p:cNvSpPr/>
          <p:nvPr/>
        </p:nvSpPr>
        <p:spPr>
          <a:xfrm>
            <a:off x="6181400" y="1005200"/>
            <a:ext cx="2079750" cy="1356975"/>
          </a:xfrm>
          <a:prstGeom prst="flowChartDecision">
            <a:avLst/>
          </a:prstGeom>
          <a:solidFill>
            <a:srgbClr val="A99AD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t>Fine Tune (Bert-base case model)</a:t>
            </a:r>
            <a:endParaRPr b="1" sz="1000"/>
          </a:p>
        </p:txBody>
      </p:sp>
      <p:cxnSp>
        <p:nvCxnSpPr>
          <p:cNvPr id="647" name="Google Shape;647;p82"/>
          <p:cNvCxnSpPr>
            <a:stCxn id="646" idx="2"/>
          </p:cNvCxnSpPr>
          <p:nvPr/>
        </p:nvCxnSpPr>
        <p:spPr>
          <a:xfrm flipH="1">
            <a:off x="7217975" y="2362175"/>
            <a:ext cx="3300" cy="525000"/>
          </a:xfrm>
          <a:prstGeom prst="straightConnector1">
            <a:avLst/>
          </a:prstGeom>
          <a:noFill/>
          <a:ln cap="flat" cmpd="sng" w="9525">
            <a:solidFill>
              <a:schemeClr val="dk2"/>
            </a:solidFill>
            <a:prstDash val="solid"/>
            <a:round/>
            <a:headEnd len="med" w="med" type="none"/>
            <a:tailEnd len="med" w="med" type="triangle"/>
          </a:ln>
        </p:spPr>
      </p:cxnSp>
      <p:sp>
        <p:nvSpPr>
          <p:cNvPr id="648" name="Google Shape;648;p82"/>
          <p:cNvSpPr/>
          <p:nvPr/>
        </p:nvSpPr>
        <p:spPr>
          <a:xfrm>
            <a:off x="6359975" y="2916275"/>
            <a:ext cx="1722600" cy="5541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Model</a:t>
            </a:r>
            <a:endParaRPr/>
          </a:p>
        </p:txBody>
      </p:sp>
      <p:cxnSp>
        <p:nvCxnSpPr>
          <p:cNvPr id="649" name="Google Shape;649;p82"/>
          <p:cNvCxnSpPr>
            <a:endCxn id="650" idx="2"/>
          </p:cNvCxnSpPr>
          <p:nvPr/>
        </p:nvCxnSpPr>
        <p:spPr>
          <a:xfrm rot="10800000">
            <a:off x="4749325" y="2525625"/>
            <a:ext cx="1610700" cy="736500"/>
          </a:xfrm>
          <a:prstGeom prst="bentConnector2">
            <a:avLst/>
          </a:prstGeom>
          <a:noFill/>
          <a:ln cap="flat" cmpd="sng" w="9525">
            <a:solidFill>
              <a:schemeClr val="dk2"/>
            </a:solidFill>
            <a:prstDash val="dash"/>
            <a:round/>
            <a:headEnd len="med" w="med" type="none"/>
            <a:tailEnd len="med" w="med" type="triangle"/>
          </a:ln>
        </p:spPr>
      </p:cxnSp>
      <p:sp>
        <p:nvSpPr>
          <p:cNvPr id="650" name="Google Shape;650;p82"/>
          <p:cNvSpPr/>
          <p:nvPr/>
        </p:nvSpPr>
        <p:spPr>
          <a:xfrm>
            <a:off x="4270075" y="2149425"/>
            <a:ext cx="958500" cy="376200"/>
          </a:xfrm>
          <a:prstGeom prst="roundRect">
            <a:avLst>
              <a:gd fmla="val 16667" name="adj"/>
            </a:avLst>
          </a:prstGeom>
          <a:solidFill>
            <a:schemeClr val="lt2"/>
          </a:solidFill>
          <a:ln cap="flat" cmpd="sng" w="19050">
            <a:solidFill>
              <a:srgbClr val="99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label</a:t>
            </a:r>
            <a:endParaRPr/>
          </a:p>
        </p:txBody>
      </p:sp>
      <p:sp>
        <p:nvSpPr>
          <p:cNvPr id="651" name="Google Shape;651;p82"/>
          <p:cNvSpPr txBox="1"/>
          <p:nvPr/>
        </p:nvSpPr>
        <p:spPr>
          <a:xfrm>
            <a:off x="4891687" y="290182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FF"/>
                </a:solidFill>
              </a:rPr>
              <a:t>Predict</a:t>
            </a:r>
            <a:endParaRPr sz="1200">
              <a:solidFill>
                <a:srgbClr val="0000FF"/>
              </a:solidFill>
            </a:endParaRPr>
          </a:p>
        </p:txBody>
      </p:sp>
      <p:cxnSp>
        <p:nvCxnSpPr>
          <p:cNvPr id="652" name="Google Shape;652;p82"/>
          <p:cNvCxnSpPr>
            <a:stCxn id="648" idx="2"/>
          </p:cNvCxnSpPr>
          <p:nvPr/>
        </p:nvCxnSpPr>
        <p:spPr>
          <a:xfrm>
            <a:off x="7221275" y="3470375"/>
            <a:ext cx="8700" cy="383400"/>
          </a:xfrm>
          <a:prstGeom prst="straightConnector1">
            <a:avLst/>
          </a:prstGeom>
          <a:noFill/>
          <a:ln cap="flat" cmpd="sng" w="9525">
            <a:solidFill>
              <a:schemeClr val="dk2"/>
            </a:solidFill>
            <a:prstDash val="solid"/>
            <a:round/>
            <a:headEnd len="med" w="med" type="none"/>
            <a:tailEnd len="med" w="med" type="triangle"/>
          </a:ln>
        </p:spPr>
      </p:cxnSp>
      <p:sp>
        <p:nvSpPr>
          <p:cNvPr id="653" name="Google Shape;653;p82"/>
          <p:cNvSpPr txBox="1"/>
          <p:nvPr/>
        </p:nvSpPr>
        <p:spPr>
          <a:xfrm>
            <a:off x="6558287" y="3853775"/>
            <a:ext cx="1326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rgbClr val="0000FF"/>
                </a:solidFill>
              </a:rPr>
              <a:t>SAVE</a:t>
            </a:r>
            <a:endParaRPr b="1" sz="1200">
              <a:solidFill>
                <a:srgbClr val="0000FF"/>
              </a:solidFill>
            </a:endParaRPr>
          </a:p>
        </p:txBody>
      </p:sp>
      <p:sp>
        <p:nvSpPr>
          <p:cNvPr id="654" name="Google Shape;654;p82"/>
          <p:cNvSpPr/>
          <p:nvPr/>
        </p:nvSpPr>
        <p:spPr>
          <a:xfrm>
            <a:off x="6507725" y="4436975"/>
            <a:ext cx="1423800" cy="461400"/>
          </a:xfrm>
          <a:prstGeom prst="roundRect">
            <a:avLst>
              <a:gd fmla="val 16667" name="adj"/>
            </a:avLst>
          </a:prstGeom>
          <a:solidFill>
            <a:schemeClr val="lt2"/>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 Updated Model</a:t>
            </a:r>
            <a:endParaRPr/>
          </a:p>
        </p:txBody>
      </p:sp>
      <p:cxnSp>
        <p:nvCxnSpPr>
          <p:cNvPr id="655" name="Google Shape;655;p82"/>
          <p:cNvCxnSpPr>
            <a:stCxn id="653" idx="2"/>
          </p:cNvCxnSpPr>
          <p:nvPr/>
        </p:nvCxnSpPr>
        <p:spPr>
          <a:xfrm>
            <a:off x="7221287" y="4223075"/>
            <a:ext cx="8700" cy="184800"/>
          </a:xfrm>
          <a:prstGeom prst="straightConnector1">
            <a:avLst/>
          </a:prstGeom>
          <a:noFill/>
          <a:ln cap="flat" cmpd="sng" w="9525">
            <a:solidFill>
              <a:schemeClr val="dk2"/>
            </a:solidFill>
            <a:prstDash val="solid"/>
            <a:round/>
            <a:headEnd len="med" w="med" type="none"/>
            <a:tailEnd len="med" w="med" type="triangle"/>
          </a:ln>
        </p:spPr>
      </p:cxnSp>
      <p:pic>
        <p:nvPicPr>
          <p:cNvPr id="656" name="Google Shape;656;p82"/>
          <p:cNvPicPr preferRelativeResize="0"/>
          <p:nvPr/>
        </p:nvPicPr>
        <p:blipFill>
          <a:blip r:embed="rId4">
            <a:alphaModFix/>
          </a:blip>
          <a:stretch>
            <a:fillRect/>
          </a:stretch>
        </p:blipFill>
        <p:spPr>
          <a:xfrm>
            <a:off x="398900" y="1224575"/>
            <a:ext cx="958500" cy="958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3"/>
          <p:cNvSpPr txBox="1"/>
          <p:nvPr>
            <p:ph type="title"/>
          </p:nvPr>
        </p:nvSpPr>
        <p:spPr>
          <a:xfrm>
            <a:off x="0" y="0"/>
            <a:ext cx="152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a:t>
            </a:r>
            <a:endParaRPr/>
          </a:p>
        </p:txBody>
      </p:sp>
      <p:sp>
        <p:nvSpPr>
          <p:cNvPr id="662" name="Google Shape;662;p83"/>
          <p:cNvSpPr txBox="1"/>
          <p:nvPr/>
        </p:nvSpPr>
        <p:spPr>
          <a:xfrm>
            <a:off x="320925" y="3655750"/>
            <a:ext cx="839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We use a augmented version of product titles fetched from Amazon through this dataset which has data for over 2 million products. The IOB format (short for inside, outside, beginning) is a tagging format that is used for tagging tokens in a chunking task such as named-entity recognition</a:t>
            </a:r>
            <a:endParaRPr sz="1200"/>
          </a:p>
        </p:txBody>
      </p:sp>
      <p:pic>
        <p:nvPicPr>
          <p:cNvPr id="663" name="Google Shape;663;p83"/>
          <p:cNvPicPr preferRelativeResize="0"/>
          <p:nvPr/>
        </p:nvPicPr>
        <p:blipFill rotWithShape="1">
          <a:blip r:embed="rId3">
            <a:alphaModFix/>
          </a:blip>
          <a:srcRect b="34567" l="0" r="0" t="0"/>
          <a:stretch/>
        </p:blipFill>
        <p:spPr>
          <a:xfrm>
            <a:off x="2813900" y="392675"/>
            <a:ext cx="2753950" cy="2960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4"/>
          <p:cNvSpPr txBox="1"/>
          <p:nvPr>
            <p:ph idx="1" type="subTitle"/>
          </p:nvPr>
        </p:nvSpPr>
        <p:spPr>
          <a:xfrm>
            <a:off x="311700" y="1971000"/>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Code Modules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ph idx="1" type="subTitle"/>
          </p:nvPr>
        </p:nvSpPr>
        <p:spPr>
          <a:xfrm>
            <a:off x="214650" y="165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Code Review</a:t>
            </a:r>
            <a:endParaRPr/>
          </a:p>
        </p:txBody>
      </p:sp>
      <p:sp>
        <p:nvSpPr>
          <p:cNvPr id="674" name="Google Shape;674;p85"/>
          <p:cNvSpPr txBox="1"/>
          <p:nvPr/>
        </p:nvSpPr>
        <p:spPr>
          <a:xfrm>
            <a:off x="214650" y="2571738"/>
            <a:ext cx="7173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Achievements/completed tasks</a:t>
            </a:r>
            <a:endParaRPr b="1" sz="1800"/>
          </a:p>
          <a:p>
            <a:pPr indent="0" lvl="0" marL="0" rtl="0" algn="l">
              <a:spcBef>
                <a:spcPts val="0"/>
              </a:spcBef>
              <a:spcAft>
                <a:spcPts val="0"/>
              </a:spcAft>
              <a:buNone/>
            </a:pPr>
            <a:r>
              <a:t/>
            </a:r>
            <a:endParaRPr b="1" sz="1800"/>
          </a:p>
          <a:p>
            <a:pPr indent="-317500" lvl="0" marL="457200" rtl="0" algn="l">
              <a:spcBef>
                <a:spcPts val="0"/>
              </a:spcBef>
              <a:spcAft>
                <a:spcPts val="0"/>
              </a:spcAft>
              <a:buSzPts val="1400"/>
              <a:buChar char="-"/>
            </a:pPr>
            <a:r>
              <a:rPr lang="en-GB"/>
              <a:t>Custom Training </a:t>
            </a:r>
            <a:endParaRPr/>
          </a:p>
          <a:p>
            <a:pPr indent="-317500" lvl="0" marL="457200" rtl="0" algn="l">
              <a:spcBef>
                <a:spcPts val="0"/>
              </a:spcBef>
              <a:spcAft>
                <a:spcPts val="0"/>
              </a:spcAft>
              <a:buSzPts val="1400"/>
              <a:buChar char="-"/>
            </a:pPr>
            <a:r>
              <a:rPr lang="en-GB"/>
              <a:t>Prediction</a:t>
            </a:r>
            <a:endParaRPr/>
          </a:p>
          <a:p>
            <a:pPr indent="-317500" lvl="0" marL="457200" rtl="0" algn="l">
              <a:spcBef>
                <a:spcPts val="0"/>
              </a:spcBef>
              <a:spcAft>
                <a:spcPts val="0"/>
              </a:spcAft>
              <a:buSzPts val="1400"/>
              <a:buChar char="-"/>
            </a:pPr>
            <a:r>
              <a:rPr lang="en-GB"/>
              <a:t>UI interface</a:t>
            </a:r>
            <a:endParaRPr/>
          </a:p>
        </p:txBody>
      </p:sp>
      <p:sp>
        <p:nvSpPr>
          <p:cNvPr id="675" name="Google Shape;675;p85"/>
          <p:cNvSpPr txBox="1"/>
          <p:nvPr/>
        </p:nvSpPr>
        <p:spPr>
          <a:xfrm>
            <a:off x="214650" y="752125"/>
            <a:ext cx="8358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Code Module</a:t>
            </a:r>
            <a:endParaRPr b="1"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Data Collect NER Dataset (BIO format)</a:t>
            </a:r>
            <a:endParaRPr/>
          </a:p>
          <a:p>
            <a:pPr indent="-317500" lvl="0" marL="457200" rtl="0" algn="l">
              <a:spcBef>
                <a:spcPts val="0"/>
              </a:spcBef>
              <a:spcAft>
                <a:spcPts val="0"/>
              </a:spcAft>
              <a:buSzPts val="1400"/>
              <a:buChar char="-"/>
            </a:pPr>
            <a:r>
              <a:rPr lang="en-GB"/>
              <a:t>Training Module</a:t>
            </a:r>
            <a:endParaRPr/>
          </a:p>
          <a:p>
            <a:pPr indent="-317500" lvl="0" marL="457200" rtl="0" algn="l">
              <a:spcBef>
                <a:spcPts val="0"/>
              </a:spcBef>
              <a:spcAft>
                <a:spcPts val="0"/>
              </a:spcAft>
              <a:buSzPts val="1400"/>
              <a:buChar char="-"/>
            </a:pPr>
            <a:r>
              <a:rPr lang="en-GB"/>
              <a:t>Prediction Module</a:t>
            </a:r>
            <a:endParaRPr/>
          </a:p>
          <a:p>
            <a:pPr indent="-317500" lvl="0" marL="457200" rtl="0" algn="l">
              <a:spcBef>
                <a:spcPts val="0"/>
              </a:spcBef>
              <a:spcAft>
                <a:spcPts val="0"/>
              </a:spcAft>
              <a:buSzPts val="1400"/>
              <a:buChar char="-"/>
            </a:pPr>
            <a:r>
              <a:rPr lang="en-GB"/>
              <a:t>UI interface + pipeline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6"/>
          <p:cNvSpPr txBox="1"/>
          <p:nvPr>
            <p:ph idx="1" type="subTitle"/>
          </p:nvPr>
        </p:nvSpPr>
        <p:spPr>
          <a:xfrm>
            <a:off x="117600" y="274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Steps to Fine-Tune the model</a:t>
            </a:r>
            <a:endParaRPr/>
          </a:p>
        </p:txBody>
      </p:sp>
      <p:sp>
        <p:nvSpPr>
          <p:cNvPr id="681" name="Google Shape;681;p86"/>
          <p:cNvSpPr txBox="1"/>
          <p:nvPr/>
        </p:nvSpPr>
        <p:spPr>
          <a:xfrm>
            <a:off x="318300" y="1576100"/>
            <a:ext cx="81192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Setup. Install pip packages. Import libraries. Resources.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Python 3.10 ,transformers==4.3.1, torch1.8.1 , seqeval-1.2.2</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Load and preprocess the dataset. Get the dataset from Amazon review dataset. Preprocess the data.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Build, train and export the model. Build the model. Restore the encoder weights.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7"/>
          <p:cNvSpPr txBox="1"/>
          <p:nvPr/>
        </p:nvSpPr>
        <p:spPr>
          <a:xfrm>
            <a:off x="0" y="0"/>
            <a:ext cx="780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The </a:t>
            </a:r>
            <a:r>
              <a:rPr lang="en-GB" sz="1600">
                <a:solidFill>
                  <a:srgbClr val="741B47"/>
                </a:solidFill>
                <a:latin typeface="Raleway"/>
                <a:ea typeface="Raleway"/>
                <a:cs typeface="Raleway"/>
                <a:sym typeface="Raleway"/>
              </a:rPr>
              <a:t>dataset are in the form of IOB format, below are the counts.A training example is typically a sentence, with corresponding IOB tags.</a:t>
            </a:r>
            <a:endParaRPr sz="1600">
              <a:solidFill>
                <a:srgbClr val="741B47"/>
              </a:solidFill>
              <a:latin typeface="Raleway"/>
              <a:ea typeface="Raleway"/>
              <a:cs typeface="Raleway"/>
              <a:sym typeface="Raleway"/>
            </a:endParaRPr>
          </a:p>
        </p:txBody>
      </p:sp>
      <p:sp>
        <p:nvSpPr>
          <p:cNvPr id="687" name="Google Shape;687;p87"/>
          <p:cNvSpPr txBox="1"/>
          <p:nvPr/>
        </p:nvSpPr>
        <p:spPr>
          <a:xfrm>
            <a:off x="6623475" y="448850"/>
            <a:ext cx="18681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Overview of the dataset</a:t>
            </a:r>
            <a:endParaRPr>
              <a:solidFill>
                <a:schemeClr val="dk1"/>
              </a:solidFill>
            </a:endParaRPr>
          </a:p>
        </p:txBody>
      </p:sp>
      <p:cxnSp>
        <p:nvCxnSpPr>
          <p:cNvPr id="688" name="Google Shape;688;p87"/>
          <p:cNvCxnSpPr>
            <a:stCxn id="687" idx="1"/>
            <a:endCxn id="689" idx="3"/>
          </p:cNvCxnSpPr>
          <p:nvPr/>
        </p:nvCxnSpPr>
        <p:spPr>
          <a:xfrm flipH="1">
            <a:off x="5362875" y="756650"/>
            <a:ext cx="1260600" cy="686100"/>
          </a:xfrm>
          <a:prstGeom prst="straightConnector1">
            <a:avLst/>
          </a:prstGeom>
          <a:noFill/>
          <a:ln cap="flat" cmpd="sng" w="9525">
            <a:solidFill>
              <a:schemeClr val="dk2"/>
            </a:solidFill>
            <a:prstDash val="solid"/>
            <a:round/>
            <a:headEnd len="med" w="med" type="stealth"/>
            <a:tailEnd len="med" w="med" type="none"/>
          </a:ln>
        </p:spPr>
      </p:cxnSp>
      <p:pic>
        <p:nvPicPr>
          <p:cNvPr id="690" name="Google Shape;690;p87"/>
          <p:cNvPicPr preferRelativeResize="0"/>
          <p:nvPr/>
        </p:nvPicPr>
        <p:blipFill>
          <a:blip r:embed="rId3">
            <a:alphaModFix/>
          </a:blip>
          <a:stretch>
            <a:fillRect/>
          </a:stretch>
        </p:blipFill>
        <p:spPr>
          <a:xfrm>
            <a:off x="1705800" y="677100"/>
            <a:ext cx="2206233" cy="1404750"/>
          </a:xfrm>
          <a:prstGeom prst="rect">
            <a:avLst/>
          </a:prstGeom>
          <a:noFill/>
          <a:ln>
            <a:noFill/>
          </a:ln>
        </p:spPr>
      </p:pic>
      <p:pic>
        <p:nvPicPr>
          <p:cNvPr id="691" name="Google Shape;691;p87"/>
          <p:cNvPicPr preferRelativeResize="0"/>
          <p:nvPr/>
        </p:nvPicPr>
        <p:blipFill>
          <a:blip r:embed="rId4">
            <a:alphaModFix/>
          </a:blip>
          <a:stretch>
            <a:fillRect/>
          </a:stretch>
        </p:blipFill>
        <p:spPr>
          <a:xfrm>
            <a:off x="1489500" y="3083700"/>
            <a:ext cx="5133975" cy="1866900"/>
          </a:xfrm>
          <a:prstGeom prst="rect">
            <a:avLst/>
          </a:prstGeom>
          <a:noFill/>
          <a:ln>
            <a:noFill/>
          </a:ln>
        </p:spPr>
      </p:pic>
      <p:sp>
        <p:nvSpPr>
          <p:cNvPr id="692" name="Google Shape;692;p87"/>
          <p:cNvSpPr txBox="1"/>
          <p:nvPr/>
        </p:nvSpPr>
        <p:spPr>
          <a:xfrm>
            <a:off x="0" y="2442450"/>
            <a:ext cx="692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Filtered with unique labels , below are the counts</a:t>
            </a:r>
            <a:endParaRPr sz="1600">
              <a:solidFill>
                <a:srgbClr val="741B47"/>
              </a:solidFill>
              <a:latin typeface="Raleway"/>
              <a:ea typeface="Raleway"/>
              <a:cs typeface="Raleway"/>
              <a:sym typeface="Raleway"/>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8"/>
          <p:cNvSpPr txBox="1"/>
          <p:nvPr/>
        </p:nvSpPr>
        <p:spPr>
          <a:xfrm>
            <a:off x="-56700" y="2629750"/>
            <a:ext cx="907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a:t>
            </a:r>
            <a:r>
              <a:rPr lang="en-GB" sz="1600">
                <a:solidFill>
                  <a:srgbClr val="741B47"/>
                </a:solidFill>
                <a:latin typeface="Raleway"/>
                <a:ea typeface="Raleway"/>
                <a:cs typeface="Raleway"/>
                <a:sym typeface="Raleway"/>
              </a:rPr>
              <a:t>Let's group the words and corresponding tags by sentence</a:t>
            </a:r>
            <a:endParaRPr sz="1600">
              <a:solidFill>
                <a:srgbClr val="741B47"/>
              </a:solidFill>
              <a:latin typeface="Raleway"/>
              <a:ea typeface="Raleway"/>
              <a:cs typeface="Raleway"/>
              <a:sym typeface="Raleway"/>
            </a:endParaRPr>
          </a:p>
        </p:txBody>
      </p:sp>
      <p:sp>
        <p:nvSpPr>
          <p:cNvPr id="698" name="Google Shape;698;p88"/>
          <p:cNvSpPr txBox="1"/>
          <p:nvPr/>
        </p:nvSpPr>
        <p:spPr>
          <a:xfrm>
            <a:off x="0" y="9810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a:t>
            </a:r>
            <a:r>
              <a:rPr lang="en-GB" sz="1600">
                <a:solidFill>
                  <a:srgbClr val="741B47"/>
                </a:solidFill>
                <a:latin typeface="Raleway"/>
                <a:ea typeface="Raleway"/>
                <a:cs typeface="Raleway"/>
                <a:sym typeface="Raleway"/>
              </a:rPr>
              <a:t>Data-preprocessing steps are applied to remove space,"forward fill" function to fill missing values. </a:t>
            </a:r>
            <a:endParaRPr sz="1600">
              <a:solidFill>
                <a:srgbClr val="741B47"/>
              </a:solidFill>
              <a:latin typeface="Raleway"/>
              <a:ea typeface="Raleway"/>
              <a:cs typeface="Raleway"/>
              <a:sym typeface="Raleway"/>
            </a:endParaRPr>
          </a:p>
        </p:txBody>
      </p:sp>
      <p:pic>
        <p:nvPicPr>
          <p:cNvPr id="699" name="Google Shape;699;p88"/>
          <p:cNvPicPr preferRelativeResize="0"/>
          <p:nvPr/>
        </p:nvPicPr>
        <p:blipFill>
          <a:blip r:embed="rId3">
            <a:alphaModFix/>
          </a:blip>
          <a:stretch>
            <a:fillRect/>
          </a:stretch>
        </p:blipFill>
        <p:spPr>
          <a:xfrm>
            <a:off x="2934450" y="604425"/>
            <a:ext cx="2031023" cy="1967325"/>
          </a:xfrm>
          <a:prstGeom prst="rect">
            <a:avLst/>
          </a:prstGeom>
          <a:noFill/>
          <a:ln>
            <a:noFill/>
          </a:ln>
        </p:spPr>
      </p:pic>
      <p:pic>
        <p:nvPicPr>
          <p:cNvPr id="700" name="Google Shape;700;p88"/>
          <p:cNvPicPr preferRelativeResize="0"/>
          <p:nvPr/>
        </p:nvPicPr>
        <p:blipFill>
          <a:blip r:embed="rId4">
            <a:alphaModFix/>
          </a:blip>
          <a:stretch>
            <a:fillRect/>
          </a:stretch>
        </p:blipFill>
        <p:spPr>
          <a:xfrm>
            <a:off x="179400" y="3118850"/>
            <a:ext cx="8839198" cy="878898"/>
          </a:xfrm>
          <a:prstGeom prst="rect">
            <a:avLst/>
          </a:prstGeom>
          <a:noFill/>
          <a:ln>
            <a:noFill/>
          </a:ln>
        </p:spPr>
      </p:pic>
      <p:pic>
        <p:nvPicPr>
          <p:cNvPr id="701" name="Google Shape;701;p88"/>
          <p:cNvPicPr preferRelativeResize="0"/>
          <p:nvPr/>
        </p:nvPicPr>
        <p:blipFill>
          <a:blip r:embed="rId5">
            <a:alphaModFix/>
          </a:blip>
          <a:stretch>
            <a:fillRect/>
          </a:stretch>
        </p:blipFill>
        <p:spPr>
          <a:xfrm>
            <a:off x="182225" y="3997748"/>
            <a:ext cx="8779544" cy="8409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9"/>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For training dataset preparation selected the columns sentence, word_label by dropping duplicates</a:t>
            </a:r>
            <a:endParaRPr sz="1600">
              <a:solidFill>
                <a:srgbClr val="741B47"/>
              </a:solidFill>
              <a:latin typeface="Raleway"/>
              <a:ea typeface="Raleway"/>
              <a:cs typeface="Raleway"/>
              <a:sym typeface="Raleway"/>
            </a:endParaRPr>
          </a:p>
        </p:txBody>
      </p:sp>
      <p:sp>
        <p:nvSpPr>
          <p:cNvPr id="707" name="Google Shape;707;p89"/>
          <p:cNvSpPr txBox="1"/>
          <p:nvPr/>
        </p:nvSpPr>
        <p:spPr>
          <a:xfrm>
            <a:off x="91050" y="3423975"/>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Unique labels are mapped with key, value pairs</a:t>
            </a:r>
            <a:endParaRPr sz="1600">
              <a:solidFill>
                <a:srgbClr val="741B47"/>
              </a:solidFill>
              <a:latin typeface="Raleway"/>
              <a:ea typeface="Raleway"/>
              <a:cs typeface="Raleway"/>
              <a:sym typeface="Raleway"/>
            </a:endParaRPr>
          </a:p>
        </p:txBody>
      </p:sp>
      <p:pic>
        <p:nvPicPr>
          <p:cNvPr id="708" name="Google Shape;708;p89"/>
          <p:cNvPicPr preferRelativeResize="0"/>
          <p:nvPr/>
        </p:nvPicPr>
        <p:blipFill>
          <a:blip r:embed="rId3">
            <a:alphaModFix/>
          </a:blip>
          <a:stretch>
            <a:fillRect/>
          </a:stretch>
        </p:blipFill>
        <p:spPr>
          <a:xfrm>
            <a:off x="1543250" y="3953250"/>
            <a:ext cx="4991100" cy="1057275"/>
          </a:xfrm>
          <a:prstGeom prst="rect">
            <a:avLst/>
          </a:prstGeom>
          <a:noFill/>
          <a:ln>
            <a:noFill/>
          </a:ln>
        </p:spPr>
      </p:pic>
      <p:pic>
        <p:nvPicPr>
          <p:cNvPr id="709" name="Google Shape;709;p89"/>
          <p:cNvPicPr preferRelativeResize="0"/>
          <p:nvPr/>
        </p:nvPicPr>
        <p:blipFill>
          <a:blip r:embed="rId4">
            <a:alphaModFix/>
          </a:blip>
          <a:stretch>
            <a:fillRect/>
          </a:stretch>
        </p:blipFill>
        <p:spPr>
          <a:xfrm>
            <a:off x="242650" y="1438875"/>
            <a:ext cx="7000875" cy="1752600"/>
          </a:xfrm>
          <a:prstGeom prst="rect">
            <a:avLst/>
          </a:prstGeom>
          <a:noFill/>
          <a:ln>
            <a:noFill/>
          </a:ln>
        </p:spPr>
      </p:pic>
      <p:pic>
        <p:nvPicPr>
          <p:cNvPr id="710" name="Google Shape;710;p89"/>
          <p:cNvPicPr preferRelativeResize="0"/>
          <p:nvPr/>
        </p:nvPicPr>
        <p:blipFill>
          <a:blip r:embed="rId5">
            <a:alphaModFix/>
          </a:blip>
          <a:stretch>
            <a:fillRect/>
          </a:stretch>
        </p:blipFill>
        <p:spPr>
          <a:xfrm>
            <a:off x="371550" y="829500"/>
            <a:ext cx="5377825" cy="456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0"/>
          <p:cNvSpPr txBox="1"/>
          <p:nvPr>
            <p:ph idx="1" type="subTitle"/>
          </p:nvPr>
        </p:nvSpPr>
        <p:spPr>
          <a:xfrm>
            <a:off x="311700" y="19243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Dataset, Data Loader, Define Model </a:t>
            </a:r>
            <a:r>
              <a:rPr lang="en-GB"/>
              <a:t>Code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1"/>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Key variables used in the training and evaluation process</a:t>
            </a:r>
            <a:endParaRPr sz="1600">
              <a:solidFill>
                <a:srgbClr val="741B47"/>
              </a:solidFill>
              <a:latin typeface="Raleway"/>
              <a:ea typeface="Raleway"/>
              <a:cs typeface="Raleway"/>
              <a:sym typeface="Raleway"/>
            </a:endParaRPr>
          </a:p>
        </p:txBody>
      </p:sp>
      <p:sp>
        <p:nvSpPr>
          <p:cNvPr id="721" name="Google Shape;721;p91"/>
          <p:cNvSpPr txBox="1"/>
          <p:nvPr/>
        </p:nvSpPr>
        <p:spPr>
          <a:xfrm>
            <a:off x="91050" y="203405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a:t>
            </a:r>
            <a:r>
              <a:rPr lang="en-GB" sz="1600">
                <a:solidFill>
                  <a:srgbClr val="741B47"/>
                </a:solidFill>
                <a:latin typeface="Raleway"/>
                <a:ea typeface="Raleway"/>
                <a:cs typeface="Raleway"/>
                <a:sym typeface="Raleway"/>
              </a:rPr>
              <a:t>This function tokenizes each word one at a time so that it is easier to preserve the correct label for each subword.</a:t>
            </a:r>
            <a:endParaRPr sz="1600">
              <a:solidFill>
                <a:srgbClr val="741B47"/>
              </a:solidFill>
              <a:latin typeface="Raleway"/>
              <a:ea typeface="Raleway"/>
              <a:cs typeface="Raleway"/>
              <a:sym typeface="Raleway"/>
            </a:endParaRPr>
          </a:p>
        </p:txBody>
      </p:sp>
      <p:pic>
        <p:nvPicPr>
          <p:cNvPr id="722" name="Google Shape;722;p91"/>
          <p:cNvPicPr preferRelativeResize="0"/>
          <p:nvPr/>
        </p:nvPicPr>
        <p:blipFill>
          <a:blip r:embed="rId3">
            <a:alphaModFix/>
          </a:blip>
          <a:stretch>
            <a:fillRect/>
          </a:stretch>
        </p:blipFill>
        <p:spPr>
          <a:xfrm>
            <a:off x="152400" y="431100"/>
            <a:ext cx="4924425" cy="1495425"/>
          </a:xfrm>
          <a:prstGeom prst="rect">
            <a:avLst/>
          </a:prstGeom>
          <a:noFill/>
          <a:ln>
            <a:noFill/>
          </a:ln>
        </p:spPr>
      </p:pic>
      <p:pic>
        <p:nvPicPr>
          <p:cNvPr id="723" name="Google Shape;723;p91"/>
          <p:cNvPicPr preferRelativeResize="0"/>
          <p:nvPr/>
        </p:nvPicPr>
        <p:blipFill>
          <a:blip r:embed="rId4">
            <a:alphaModFix/>
          </a:blip>
          <a:stretch>
            <a:fillRect/>
          </a:stretch>
        </p:blipFill>
        <p:spPr>
          <a:xfrm>
            <a:off x="3441900" y="2571750"/>
            <a:ext cx="3022400" cy="234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subTitle"/>
          </p:nvPr>
        </p:nvSpPr>
        <p:spPr>
          <a:xfrm>
            <a:off x="88250" y="1708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Bio-Medical-NER Framework</a:t>
            </a:r>
            <a:endParaRPr/>
          </a:p>
        </p:txBody>
      </p:sp>
      <p:pic>
        <p:nvPicPr>
          <p:cNvPr id="103" name="Google Shape;103;p20"/>
          <p:cNvPicPr preferRelativeResize="0"/>
          <p:nvPr/>
        </p:nvPicPr>
        <p:blipFill>
          <a:blip r:embed="rId3">
            <a:alphaModFix/>
          </a:blip>
          <a:stretch>
            <a:fillRect/>
          </a:stretch>
        </p:blipFill>
        <p:spPr>
          <a:xfrm>
            <a:off x="1690450" y="1078050"/>
            <a:ext cx="5505450" cy="2343150"/>
          </a:xfrm>
          <a:prstGeom prst="rect">
            <a:avLst/>
          </a:prstGeom>
          <a:noFill/>
          <a:ln>
            <a:noFill/>
          </a:ln>
        </p:spPr>
      </p:pic>
      <p:sp>
        <p:nvSpPr>
          <p:cNvPr id="104" name="Google Shape;104;p20"/>
          <p:cNvSpPr txBox="1"/>
          <p:nvPr/>
        </p:nvSpPr>
        <p:spPr>
          <a:xfrm>
            <a:off x="1274775" y="3890875"/>
            <a:ext cx="7072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757575"/>
                </a:solidFill>
                <a:highlight>
                  <a:srgbClr val="FFFFFF"/>
                </a:highlight>
              </a:rPr>
              <a:t>Gradio and Hugging Face provide the framework for fast building of deep learning apps.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2"/>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The class dataset used for tokenise, special tokens,truncation/padding,obtain the attention mask ,convert tokens to input ids</a:t>
            </a:r>
            <a:endParaRPr sz="1600">
              <a:solidFill>
                <a:srgbClr val="741B47"/>
              </a:solidFill>
              <a:latin typeface="Raleway"/>
              <a:ea typeface="Raleway"/>
              <a:cs typeface="Raleway"/>
              <a:sym typeface="Raleway"/>
            </a:endParaRPr>
          </a:p>
        </p:txBody>
      </p:sp>
      <p:pic>
        <p:nvPicPr>
          <p:cNvPr id="729" name="Google Shape;729;p92"/>
          <p:cNvPicPr preferRelativeResize="0"/>
          <p:nvPr/>
        </p:nvPicPr>
        <p:blipFill>
          <a:blip r:embed="rId3">
            <a:alphaModFix/>
          </a:blip>
          <a:stretch>
            <a:fillRect/>
          </a:stretch>
        </p:blipFill>
        <p:spPr>
          <a:xfrm>
            <a:off x="204875" y="780300"/>
            <a:ext cx="8439150" cy="3819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3"/>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The class dataset used for tokenise, special tokens,truncation/padding,obtain the attention mask ,convert tokens to input ids cont..</a:t>
            </a:r>
            <a:endParaRPr sz="1600">
              <a:solidFill>
                <a:srgbClr val="741B47"/>
              </a:solidFill>
              <a:latin typeface="Raleway"/>
              <a:ea typeface="Raleway"/>
              <a:cs typeface="Raleway"/>
              <a:sym typeface="Raleway"/>
            </a:endParaRPr>
          </a:p>
        </p:txBody>
      </p:sp>
      <p:pic>
        <p:nvPicPr>
          <p:cNvPr id="735" name="Google Shape;735;p93"/>
          <p:cNvPicPr preferRelativeResize="0"/>
          <p:nvPr/>
        </p:nvPicPr>
        <p:blipFill>
          <a:blip r:embed="rId3">
            <a:alphaModFix/>
          </a:blip>
          <a:stretch>
            <a:fillRect/>
          </a:stretch>
        </p:blipFill>
        <p:spPr>
          <a:xfrm>
            <a:off x="383300" y="757238"/>
            <a:ext cx="6334125" cy="3629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4"/>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a:t>
            </a:r>
            <a:r>
              <a:rPr lang="en-GB" sz="1600">
                <a:solidFill>
                  <a:srgbClr val="741B47"/>
                </a:solidFill>
                <a:latin typeface="Raleway"/>
                <a:ea typeface="Raleway"/>
                <a:cs typeface="Raleway"/>
                <a:sym typeface="Raleway"/>
              </a:rPr>
              <a:t>based on the class we defined above, we can create 2 datasets, one for training and one for testing. Let's use a 80/20 split</a:t>
            </a:r>
            <a:endParaRPr sz="1600">
              <a:solidFill>
                <a:srgbClr val="741B47"/>
              </a:solidFill>
              <a:latin typeface="Raleway"/>
              <a:ea typeface="Raleway"/>
              <a:cs typeface="Raleway"/>
              <a:sym typeface="Raleway"/>
            </a:endParaRPr>
          </a:p>
        </p:txBody>
      </p:sp>
      <p:pic>
        <p:nvPicPr>
          <p:cNvPr id="741" name="Google Shape;741;p94"/>
          <p:cNvPicPr preferRelativeResize="0"/>
          <p:nvPr/>
        </p:nvPicPr>
        <p:blipFill>
          <a:blip r:embed="rId3">
            <a:alphaModFix/>
          </a:blip>
          <a:stretch>
            <a:fillRect/>
          </a:stretch>
        </p:blipFill>
        <p:spPr>
          <a:xfrm>
            <a:off x="427950" y="677100"/>
            <a:ext cx="5524500" cy="2781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5"/>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a:t>
            </a:r>
            <a:r>
              <a:rPr lang="en-GB" sz="1600">
                <a:solidFill>
                  <a:srgbClr val="741B47"/>
                </a:solidFill>
                <a:latin typeface="Raleway"/>
                <a:ea typeface="Raleway"/>
                <a:cs typeface="Raleway"/>
                <a:sym typeface="Raleway"/>
              </a:rPr>
              <a:t>define the corresponding PyTorch dataloaders:</a:t>
            </a:r>
            <a:endParaRPr sz="1600">
              <a:solidFill>
                <a:srgbClr val="741B47"/>
              </a:solidFill>
              <a:latin typeface="Raleway"/>
              <a:ea typeface="Raleway"/>
              <a:cs typeface="Raleway"/>
              <a:sym typeface="Raleway"/>
            </a:endParaRPr>
          </a:p>
        </p:txBody>
      </p:sp>
      <p:pic>
        <p:nvPicPr>
          <p:cNvPr id="747" name="Google Shape;747;p95"/>
          <p:cNvPicPr preferRelativeResize="0"/>
          <p:nvPr/>
        </p:nvPicPr>
        <p:blipFill>
          <a:blip r:embed="rId3">
            <a:alphaModFix/>
          </a:blip>
          <a:stretch>
            <a:fillRect/>
          </a:stretch>
        </p:blipFill>
        <p:spPr>
          <a:xfrm>
            <a:off x="926550" y="583500"/>
            <a:ext cx="4933950" cy="2457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6"/>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D</a:t>
            </a:r>
            <a:r>
              <a:rPr lang="en-GB" sz="1600">
                <a:solidFill>
                  <a:srgbClr val="741B47"/>
                </a:solidFill>
                <a:latin typeface="Raleway"/>
                <a:ea typeface="Raleway"/>
                <a:cs typeface="Raleway"/>
                <a:sym typeface="Raleway"/>
              </a:rPr>
              <a:t>efine the model, BertForTokenClassification, and load it with the pretrained weights of "bert-base-uncased". The only thing we need to additionally specify is the number of labels</a:t>
            </a:r>
            <a:endParaRPr sz="1600">
              <a:solidFill>
                <a:srgbClr val="741B47"/>
              </a:solidFill>
              <a:latin typeface="Raleway"/>
              <a:ea typeface="Raleway"/>
              <a:cs typeface="Raleway"/>
              <a:sym typeface="Raleway"/>
            </a:endParaRPr>
          </a:p>
        </p:txBody>
      </p:sp>
      <p:pic>
        <p:nvPicPr>
          <p:cNvPr id="753" name="Google Shape;753;p96"/>
          <p:cNvPicPr preferRelativeResize="0"/>
          <p:nvPr/>
        </p:nvPicPr>
        <p:blipFill>
          <a:blip r:embed="rId3">
            <a:alphaModFix/>
          </a:blip>
          <a:stretch>
            <a:fillRect/>
          </a:stretch>
        </p:blipFill>
        <p:spPr>
          <a:xfrm>
            <a:off x="729725" y="868875"/>
            <a:ext cx="6229350" cy="1095375"/>
          </a:xfrm>
          <a:prstGeom prst="rect">
            <a:avLst/>
          </a:prstGeom>
          <a:noFill/>
          <a:ln>
            <a:noFill/>
          </a:ln>
        </p:spPr>
      </p:pic>
      <p:sp>
        <p:nvSpPr>
          <p:cNvPr id="754" name="Google Shape;754;p96"/>
          <p:cNvSpPr txBox="1"/>
          <p:nvPr/>
        </p:nvSpPr>
        <p:spPr>
          <a:xfrm>
            <a:off x="91050" y="2156025"/>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7: To check the shape (batch_size, sequence_length, num_labels) and Define the optimizer.</a:t>
            </a:r>
            <a:endParaRPr sz="1600">
              <a:solidFill>
                <a:srgbClr val="741B47"/>
              </a:solidFill>
              <a:latin typeface="Raleway"/>
              <a:ea typeface="Raleway"/>
              <a:cs typeface="Raleway"/>
              <a:sym typeface="Raleway"/>
            </a:endParaRPr>
          </a:p>
        </p:txBody>
      </p:sp>
      <p:pic>
        <p:nvPicPr>
          <p:cNvPr id="755" name="Google Shape;755;p96"/>
          <p:cNvPicPr preferRelativeResize="0"/>
          <p:nvPr/>
        </p:nvPicPr>
        <p:blipFill>
          <a:blip r:embed="rId4">
            <a:alphaModFix/>
          </a:blip>
          <a:stretch>
            <a:fillRect/>
          </a:stretch>
        </p:blipFill>
        <p:spPr>
          <a:xfrm>
            <a:off x="262425" y="2933050"/>
            <a:ext cx="3514725" cy="1076325"/>
          </a:xfrm>
          <a:prstGeom prst="rect">
            <a:avLst/>
          </a:prstGeom>
          <a:noFill/>
          <a:ln>
            <a:noFill/>
          </a:ln>
        </p:spPr>
      </p:pic>
      <p:pic>
        <p:nvPicPr>
          <p:cNvPr id="756" name="Google Shape;756;p96"/>
          <p:cNvPicPr preferRelativeResize="0"/>
          <p:nvPr/>
        </p:nvPicPr>
        <p:blipFill>
          <a:blip r:embed="rId5">
            <a:alphaModFix/>
          </a:blip>
          <a:stretch>
            <a:fillRect/>
          </a:stretch>
        </p:blipFill>
        <p:spPr>
          <a:xfrm>
            <a:off x="2414300" y="4293000"/>
            <a:ext cx="5904651" cy="5429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7"/>
          <p:cNvSpPr txBox="1"/>
          <p:nvPr>
            <p:ph type="title"/>
          </p:nvPr>
        </p:nvSpPr>
        <p:spPr>
          <a:xfrm>
            <a:off x="311700" y="19990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Training , Prediction Module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8"/>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Train function with iteration, training loss </a:t>
            </a:r>
            <a:r>
              <a:rPr lang="en-GB" sz="1600">
                <a:solidFill>
                  <a:srgbClr val="741B47"/>
                </a:solidFill>
                <a:latin typeface="Raleway"/>
                <a:ea typeface="Raleway"/>
                <a:cs typeface="Raleway"/>
                <a:sym typeface="Raleway"/>
              </a:rPr>
              <a:t>calculator</a:t>
            </a:r>
            <a:r>
              <a:rPr lang="en-GB" sz="1600">
                <a:solidFill>
                  <a:srgbClr val="741B47"/>
                </a:solidFill>
                <a:latin typeface="Raleway"/>
                <a:ea typeface="Raleway"/>
                <a:cs typeface="Raleway"/>
                <a:sym typeface="Raleway"/>
              </a:rPr>
              <a:t> for each step</a:t>
            </a:r>
            <a:endParaRPr sz="1600">
              <a:solidFill>
                <a:srgbClr val="741B47"/>
              </a:solidFill>
              <a:latin typeface="Raleway"/>
              <a:ea typeface="Raleway"/>
              <a:cs typeface="Raleway"/>
              <a:sym typeface="Raleway"/>
            </a:endParaRPr>
          </a:p>
        </p:txBody>
      </p:sp>
      <p:pic>
        <p:nvPicPr>
          <p:cNvPr id="767" name="Google Shape;767;p98"/>
          <p:cNvPicPr preferRelativeResize="0"/>
          <p:nvPr/>
        </p:nvPicPr>
        <p:blipFill>
          <a:blip r:embed="rId3">
            <a:alphaModFix/>
          </a:blip>
          <a:stretch>
            <a:fillRect/>
          </a:stretch>
        </p:blipFill>
        <p:spPr>
          <a:xfrm>
            <a:off x="0" y="431100"/>
            <a:ext cx="3949875" cy="2381875"/>
          </a:xfrm>
          <a:prstGeom prst="rect">
            <a:avLst/>
          </a:prstGeom>
          <a:noFill/>
          <a:ln cap="flat" cmpd="sng" w="9525">
            <a:solidFill>
              <a:srgbClr val="0000FF"/>
            </a:solidFill>
            <a:prstDash val="solid"/>
            <a:round/>
            <a:headEnd len="sm" w="sm" type="none"/>
            <a:tailEnd len="sm" w="sm" type="none"/>
          </a:ln>
        </p:spPr>
      </p:pic>
      <p:sp>
        <p:nvSpPr>
          <p:cNvPr id="768" name="Google Shape;768;p98"/>
          <p:cNvSpPr txBox="1"/>
          <p:nvPr/>
        </p:nvSpPr>
        <p:spPr>
          <a:xfrm>
            <a:off x="433000" y="4001950"/>
            <a:ext cx="23094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Training </a:t>
            </a:r>
            <a:r>
              <a:rPr lang="en-GB"/>
              <a:t>iteration</a:t>
            </a:r>
            <a:r>
              <a:rPr lang="en-GB"/>
              <a:t> </a:t>
            </a:r>
            <a:endParaRPr/>
          </a:p>
        </p:txBody>
      </p:sp>
      <p:cxnSp>
        <p:nvCxnSpPr>
          <p:cNvPr id="769" name="Google Shape;769;p98"/>
          <p:cNvCxnSpPr>
            <a:stCxn id="767" idx="2"/>
            <a:endCxn id="768" idx="0"/>
          </p:cNvCxnSpPr>
          <p:nvPr/>
        </p:nvCxnSpPr>
        <p:spPr>
          <a:xfrm flipH="1">
            <a:off x="1587638" y="2812975"/>
            <a:ext cx="387300" cy="1188900"/>
          </a:xfrm>
          <a:prstGeom prst="straightConnector1">
            <a:avLst/>
          </a:prstGeom>
          <a:noFill/>
          <a:ln cap="flat" cmpd="sng" w="9525">
            <a:solidFill>
              <a:schemeClr val="dk2"/>
            </a:solidFill>
            <a:prstDash val="solid"/>
            <a:round/>
            <a:headEnd len="med" w="med" type="none"/>
            <a:tailEnd len="med" w="med" type="none"/>
          </a:ln>
        </p:spPr>
      </p:cxnSp>
      <p:pic>
        <p:nvPicPr>
          <p:cNvPr id="770" name="Google Shape;770;p98"/>
          <p:cNvPicPr preferRelativeResize="0"/>
          <p:nvPr/>
        </p:nvPicPr>
        <p:blipFill>
          <a:blip r:embed="rId4">
            <a:alphaModFix/>
          </a:blip>
          <a:stretch>
            <a:fillRect/>
          </a:stretch>
        </p:blipFill>
        <p:spPr>
          <a:xfrm>
            <a:off x="4101975" y="1558887"/>
            <a:ext cx="4618377" cy="2025725"/>
          </a:xfrm>
          <a:prstGeom prst="rect">
            <a:avLst/>
          </a:prstGeom>
          <a:noFill/>
          <a:ln cap="flat" cmpd="sng" w="9525">
            <a:solidFill>
              <a:srgbClr val="0000FF"/>
            </a:solidFill>
            <a:prstDash val="solid"/>
            <a:round/>
            <a:headEnd len="sm" w="sm" type="none"/>
            <a:tailEnd len="sm" w="sm" type="none"/>
          </a:ln>
        </p:spPr>
      </p:pic>
      <p:sp>
        <p:nvSpPr>
          <p:cNvPr id="771" name="Google Shape;771;p98"/>
          <p:cNvSpPr txBox="1"/>
          <p:nvPr/>
        </p:nvSpPr>
        <p:spPr>
          <a:xfrm>
            <a:off x="4390550" y="4285550"/>
            <a:ext cx="23094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Training accuracy </a:t>
            </a:r>
            <a:r>
              <a:rPr lang="en-GB"/>
              <a:t>calculation</a:t>
            </a:r>
            <a:endParaRPr/>
          </a:p>
        </p:txBody>
      </p:sp>
      <p:cxnSp>
        <p:nvCxnSpPr>
          <p:cNvPr id="772" name="Google Shape;772;p98"/>
          <p:cNvCxnSpPr>
            <a:endCxn id="771" idx="0"/>
          </p:cNvCxnSpPr>
          <p:nvPr/>
        </p:nvCxnSpPr>
        <p:spPr>
          <a:xfrm flipH="1">
            <a:off x="5545250" y="3607550"/>
            <a:ext cx="531600" cy="67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9"/>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Data trained for 100 steps </a:t>
            </a:r>
            <a:endParaRPr sz="1600">
              <a:solidFill>
                <a:srgbClr val="741B47"/>
              </a:solidFill>
              <a:latin typeface="Raleway"/>
              <a:ea typeface="Raleway"/>
              <a:cs typeface="Raleway"/>
              <a:sym typeface="Raleway"/>
            </a:endParaRPr>
          </a:p>
        </p:txBody>
      </p:sp>
      <p:pic>
        <p:nvPicPr>
          <p:cNvPr id="778" name="Google Shape;778;p99"/>
          <p:cNvPicPr preferRelativeResize="0"/>
          <p:nvPr/>
        </p:nvPicPr>
        <p:blipFill>
          <a:blip r:embed="rId3">
            <a:alphaModFix/>
          </a:blip>
          <a:stretch>
            <a:fillRect/>
          </a:stretch>
        </p:blipFill>
        <p:spPr>
          <a:xfrm>
            <a:off x="214975" y="531000"/>
            <a:ext cx="4189426" cy="1638606"/>
          </a:xfrm>
          <a:prstGeom prst="rect">
            <a:avLst/>
          </a:prstGeom>
          <a:noFill/>
          <a:ln cap="flat" cmpd="sng" w="9525">
            <a:solidFill>
              <a:srgbClr val="0000FF"/>
            </a:solidFill>
            <a:prstDash val="solid"/>
            <a:round/>
            <a:headEnd len="sm" w="sm" type="none"/>
            <a:tailEnd len="sm" w="sm" type="none"/>
          </a:ln>
        </p:spPr>
      </p:pic>
      <p:sp>
        <p:nvSpPr>
          <p:cNvPr id="779" name="Google Shape;779;p99"/>
          <p:cNvSpPr txBox="1"/>
          <p:nvPr/>
        </p:nvSpPr>
        <p:spPr>
          <a:xfrm>
            <a:off x="0" y="226950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In Validation Function , there will be change in the loss, accuracy variable, mapping of variable</a:t>
            </a:r>
            <a:endParaRPr sz="1600">
              <a:solidFill>
                <a:srgbClr val="741B47"/>
              </a:solidFill>
              <a:latin typeface="Raleway"/>
              <a:ea typeface="Raleway"/>
              <a:cs typeface="Raleway"/>
              <a:sym typeface="Raleway"/>
            </a:endParaRPr>
          </a:p>
        </p:txBody>
      </p:sp>
      <p:pic>
        <p:nvPicPr>
          <p:cNvPr id="780" name="Google Shape;780;p99"/>
          <p:cNvPicPr preferRelativeResize="0"/>
          <p:nvPr/>
        </p:nvPicPr>
        <p:blipFill>
          <a:blip r:embed="rId4">
            <a:alphaModFix/>
          </a:blip>
          <a:stretch>
            <a:fillRect/>
          </a:stretch>
        </p:blipFill>
        <p:spPr>
          <a:xfrm>
            <a:off x="146338" y="2946600"/>
            <a:ext cx="4258072" cy="1823850"/>
          </a:xfrm>
          <a:prstGeom prst="rect">
            <a:avLst/>
          </a:prstGeom>
          <a:noFill/>
          <a:ln cap="flat" cmpd="sng" w="9525">
            <a:solidFill>
              <a:srgbClr val="0000FF"/>
            </a:solidFill>
            <a:prstDash val="solid"/>
            <a:round/>
            <a:headEnd len="sm" w="sm" type="none"/>
            <a:tailEnd len="sm" w="sm" type="none"/>
          </a:ln>
        </p:spPr>
      </p:pic>
      <p:pic>
        <p:nvPicPr>
          <p:cNvPr id="781" name="Google Shape;781;p99"/>
          <p:cNvPicPr preferRelativeResize="0"/>
          <p:nvPr/>
        </p:nvPicPr>
        <p:blipFill>
          <a:blip r:embed="rId5">
            <a:alphaModFix/>
          </a:blip>
          <a:stretch>
            <a:fillRect/>
          </a:stretch>
        </p:blipFill>
        <p:spPr>
          <a:xfrm>
            <a:off x="4572000" y="2946600"/>
            <a:ext cx="4389901" cy="714375"/>
          </a:xfrm>
          <a:prstGeom prst="rect">
            <a:avLst/>
          </a:prstGeom>
          <a:noFill/>
          <a:ln cap="flat" cmpd="sng" w="9525">
            <a:solidFill>
              <a:srgbClr val="0000FF"/>
            </a:solidFill>
            <a:prstDash val="solid"/>
            <a:round/>
            <a:headEnd len="sm" w="sm" type="none"/>
            <a:tailEnd len="sm" w="sm" type="none"/>
          </a:ln>
        </p:spPr>
      </p:pic>
      <p:sp>
        <p:nvSpPr>
          <p:cNvPr id="782" name="Google Shape;782;p99"/>
          <p:cNvSpPr txBox="1"/>
          <p:nvPr/>
        </p:nvSpPr>
        <p:spPr>
          <a:xfrm>
            <a:off x="4329975" y="4605525"/>
            <a:ext cx="36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783" name="Google Shape;783;p99"/>
          <p:cNvCxnSpPr>
            <a:stCxn id="781" idx="2"/>
          </p:cNvCxnSpPr>
          <p:nvPr/>
        </p:nvCxnSpPr>
        <p:spPr>
          <a:xfrm flipH="1">
            <a:off x="6232650" y="3660975"/>
            <a:ext cx="534300" cy="472200"/>
          </a:xfrm>
          <a:prstGeom prst="straightConnector1">
            <a:avLst/>
          </a:prstGeom>
          <a:noFill/>
          <a:ln cap="flat" cmpd="sng" w="9525">
            <a:solidFill>
              <a:schemeClr val="dk2"/>
            </a:solidFill>
            <a:prstDash val="solid"/>
            <a:round/>
            <a:headEnd len="med" w="med" type="none"/>
            <a:tailEnd len="med" w="med" type="none"/>
          </a:ln>
        </p:spPr>
      </p:cxnSp>
      <p:sp>
        <p:nvSpPr>
          <p:cNvPr id="784" name="Google Shape;784;p99"/>
          <p:cNvSpPr txBox="1"/>
          <p:nvPr/>
        </p:nvSpPr>
        <p:spPr>
          <a:xfrm>
            <a:off x="5104125" y="4198775"/>
            <a:ext cx="27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Accuracy of the test data is &gt; 93</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0"/>
          <p:cNvSpPr txBox="1"/>
          <p:nvPr/>
        </p:nvSpPr>
        <p:spPr>
          <a:xfrm>
            <a:off x="0" y="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T</a:t>
            </a:r>
            <a:r>
              <a:rPr lang="en-GB" sz="1600">
                <a:solidFill>
                  <a:srgbClr val="741B47"/>
                </a:solidFill>
                <a:latin typeface="Raleway"/>
                <a:ea typeface="Raleway"/>
                <a:cs typeface="Raleway"/>
                <a:sym typeface="Raleway"/>
              </a:rPr>
              <a:t>he precision, recall and f1-score of the individual tags</a:t>
            </a:r>
            <a:endParaRPr sz="1600">
              <a:solidFill>
                <a:srgbClr val="741B47"/>
              </a:solidFill>
              <a:latin typeface="Raleway"/>
              <a:ea typeface="Raleway"/>
              <a:cs typeface="Raleway"/>
              <a:sym typeface="Raleway"/>
            </a:endParaRPr>
          </a:p>
        </p:txBody>
      </p:sp>
      <p:sp>
        <p:nvSpPr>
          <p:cNvPr id="790" name="Google Shape;790;p100"/>
          <p:cNvSpPr txBox="1"/>
          <p:nvPr/>
        </p:nvSpPr>
        <p:spPr>
          <a:xfrm>
            <a:off x="4329975" y="4605525"/>
            <a:ext cx="36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91" name="Google Shape;791;p100"/>
          <p:cNvPicPr preferRelativeResize="0"/>
          <p:nvPr/>
        </p:nvPicPr>
        <p:blipFill rotWithShape="1">
          <a:blip r:embed="rId3">
            <a:alphaModFix/>
          </a:blip>
          <a:srcRect b="0" l="0" r="0" t="0"/>
          <a:stretch/>
        </p:blipFill>
        <p:spPr>
          <a:xfrm>
            <a:off x="1519700" y="431100"/>
            <a:ext cx="3833750" cy="1791325"/>
          </a:xfrm>
          <a:prstGeom prst="rect">
            <a:avLst/>
          </a:prstGeom>
          <a:noFill/>
          <a:ln>
            <a:noFill/>
          </a:ln>
        </p:spPr>
      </p:pic>
      <p:pic>
        <p:nvPicPr>
          <p:cNvPr id="792" name="Google Shape;792;p100"/>
          <p:cNvPicPr preferRelativeResize="0"/>
          <p:nvPr/>
        </p:nvPicPr>
        <p:blipFill rotWithShape="1">
          <a:blip r:embed="rId4">
            <a:alphaModFix/>
          </a:blip>
          <a:srcRect b="0" l="0" r="41833" t="0"/>
          <a:stretch/>
        </p:blipFill>
        <p:spPr>
          <a:xfrm>
            <a:off x="91050" y="2651250"/>
            <a:ext cx="3955799" cy="2133600"/>
          </a:xfrm>
          <a:prstGeom prst="rect">
            <a:avLst/>
          </a:prstGeom>
          <a:noFill/>
          <a:ln>
            <a:noFill/>
          </a:ln>
        </p:spPr>
      </p:pic>
      <p:sp>
        <p:nvSpPr>
          <p:cNvPr id="793" name="Google Shape;793;p100"/>
          <p:cNvSpPr txBox="1"/>
          <p:nvPr/>
        </p:nvSpPr>
        <p:spPr>
          <a:xfrm>
            <a:off x="91050" y="2279950"/>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Code to save the model and saved files structure </a:t>
            </a:r>
            <a:endParaRPr sz="1600">
              <a:solidFill>
                <a:srgbClr val="741B47"/>
              </a:solidFill>
              <a:latin typeface="Raleway"/>
              <a:ea typeface="Raleway"/>
              <a:cs typeface="Raleway"/>
              <a:sym typeface="Raleway"/>
            </a:endParaRPr>
          </a:p>
        </p:txBody>
      </p:sp>
      <p:pic>
        <p:nvPicPr>
          <p:cNvPr id="794" name="Google Shape;794;p100"/>
          <p:cNvPicPr preferRelativeResize="0"/>
          <p:nvPr/>
        </p:nvPicPr>
        <p:blipFill>
          <a:blip r:embed="rId5">
            <a:alphaModFix/>
          </a:blip>
          <a:stretch>
            <a:fillRect/>
          </a:stretch>
        </p:blipFill>
        <p:spPr>
          <a:xfrm>
            <a:off x="4815473" y="2768575"/>
            <a:ext cx="4081775" cy="2133600"/>
          </a:xfrm>
          <a:prstGeom prst="rect">
            <a:avLst/>
          </a:prstGeom>
          <a:noFill/>
          <a:ln>
            <a:noFill/>
          </a:ln>
        </p:spPr>
      </p:pic>
      <p:sp>
        <p:nvSpPr>
          <p:cNvPr id="795" name="Google Shape;795;p100"/>
          <p:cNvSpPr/>
          <p:nvPr/>
        </p:nvSpPr>
        <p:spPr>
          <a:xfrm>
            <a:off x="4146300" y="3673925"/>
            <a:ext cx="498600" cy="31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1"/>
          <p:cNvSpPr txBox="1"/>
          <p:nvPr>
            <p:ph idx="1" type="subTitle"/>
          </p:nvPr>
        </p:nvSpPr>
        <p:spPr>
          <a:xfrm>
            <a:off x="178250" y="262375"/>
            <a:ext cx="8520600" cy="72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Prediction Code with Gradio as Frontend</a:t>
            </a:r>
            <a:endParaRPr/>
          </a:p>
        </p:txBody>
      </p:sp>
      <p:sp>
        <p:nvSpPr>
          <p:cNvPr id="801" name="Google Shape;801;p101"/>
          <p:cNvSpPr txBox="1"/>
          <p:nvPr/>
        </p:nvSpPr>
        <p:spPr>
          <a:xfrm>
            <a:off x="382875" y="3784850"/>
            <a:ext cx="26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2" name="Google Shape;802;p101"/>
          <p:cNvSpPr/>
          <p:nvPr/>
        </p:nvSpPr>
        <p:spPr>
          <a:xfrm>
            <a:off x="279313" y="1277850"/>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 name="Google Shape;803;p101"/>
          <p:cNvCxnSpPr>
            <a:stCxn id="804" idx="2"/>
          </p:cNvCxnSpPr>
          <p:nvPr/>
        </p:nvCxnSpPr>
        <p:spPr>
          <a:xfrm>
            <a:off x="1354588" y="1948988"/>
            <a:ext cx="1054200" cy="2040300"/>
          </a:xfrm>
          <a:prstGeom prst="straightConnector1">
            <a:avLst/>
          </a:prstGeom>
          <a:noFill/>
          <a:ln cap="flat" cmpd="sng" w="9525">
            <a:solidFill>
              <a:schemeClr val="dk2"/>
            </a:solidFill>
            <a:prstDash val="solid"/>
            <a:round/>
            <a:headEnd len="med" w="med" type="none"/>
            <a:tailEnd len="med" w="med" type="triangle"/>
          </a:ln>
        </p:spPr>
      </p:cxnSp>
      <p:sp>
        <p:nvSpPr>
          <p:cNvPr id="805" name="Google Shape;805;p101"/>
          <p:cNvSpPr txBox="1"/>
          <p:nvPr/>
        </p:nvSpPr>
        <p:spPr>
          <a:xfrm>
            <a:off x="1031125" y="3845500"/>
            <a:ext cx="2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Trained model as input to the  transformer pipe-line</a:t>
            </a:r>
            <a:endParaRPr/>
          </a:p>
        </p:txBody>
      </p:sp>
      <p:sp>
        <p:nvSpPr>
          <p:cNvPr id="806" name="Google Shape;806;p101"/>
          <p:cNvSpPr txBox="1"/>
          <p:nvPr/>
        </p:nvSpPr>
        <p:spPr>
          <a:xfrm>
            <a:off x="6612350" y="2223525"/>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Given model, tokenizer as input to the transformer pipeline</a:t>
            </a:r>
            <a:endParaRPr sz="1200"/>
          </a:p>
        </p:txBody>
      </p:sp>
      <p:cxnSp>
        <p:nvCxnSpPr>
          <p:cNvPr id="807" name="Google Shape;807;p101"/>
          <p:cNvCxnSpPr>
            <a:stCxn id="808" idx="2"/>
            <a:endCxn id="806" idx="0"/>
          </p:cNvCxnSpPr>
          <p:nvPr/>
        </p:nvCxnSpPr>
        <p:spPr>
          <a:xfrm>
            <a:off x="6176900" y="1763325"/>
            <a:ext cx="1478700" cy="460200"/>
          </a:xfrm>
          <a:prstGeom prst="straightConnector1">
            <a:avLst/>
          </a:prstGeom>
          <a:noFill/>
          <a:ln cap="flat" cmpd="sng" w="9525">
            <a:solidFill>
              <a:schemeClr val="dk2"/>
            </a:solidFill>
            <a:prstDash val="solid"/>
            <a:round/>
            <a:headEnd len="med" w="med" type="none"/>
            <a:tailEnd len="med" w="med" type="triangle"/>
          </a:ln>
        </p:spPr>
      </p:cxnSp>
      <p:pic>
        <p:nvPicPr>
          <p:cNvPr id="809" name="Google Shape;809;p101"/>
          <p:cNvPicPr preferRelativeResize="0"/>
          <p:nvPr/>
        </p:nvPicPr>
        <p:blipFill>
          <a:blip r:embed="rId3">
            <a:alphaModFix/>
          </a:blip>
          <a:stretch>
            <a:fillRect/>
          </a:stretch>
        </p:blipFill>
        <p:spPr>
          <a:xfrm>
            <a:off x="3403975" y="2896475"/>
            <a:ext cx="3208375" cy="1632553"/>
          </a:xfrm>
          <a:prstGeom prst="rect">
            <a:avLst/>
          </a:prstGeom>
          <a:noFill/>
          <a:ln cap="flat" cmpd="sng" w="19050">
            <a:solidFill>
              <a:srgbClr val="0000FF"/>
            </a:solidFill>
            <a:prstDash val="solid"/>
            <a:round/>
            <a:headEnd len="sm" w="sm" type="none"/>
            <a:tailEnd len="sm" w="sm" type="none"/>
          </a:ln>
        </p:spPr>
      </p:pic>
      <p:sp>
        <p:nvSpPr>
          <p:cNvPr id="810" name="Google Shape;810;p101"/>
          <p:cNvSpPr txBox="1"/>
          <p:nvPr/>
        </p:nvSpPr>
        <p:spPr>
          <a:xfrm>
            <a:off x="6898700" y="3891700"/>
            <a:ext cx="208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This module has inbuilt front end for NER in gradio as text box</a:t>
            </a:r>
            <a:endParaRPr sz="1200"/>
          </a:p>
        </p:txBody>
      </p:sp>
      <p:cxnSp>
        <p:nvCxnSpPr>
          <p:cNvPr id="811" name="Google Shape;811;p101"/>
          <p:cNvCxnSpPr/>
          <p:nvPr/>
        </p:nvCxnSpPr>
        <p:spPr>
          <a:xfrm>
            <a:off x="6612350" y="3654725"/>
            <a:ext cx="1381800" cy="334500"/>
          </a:xfrm>
          <a:prstGeom prst="straightConnector1">
            <a:avLst/>
          </a:prstGeom>
          <a:noFill/>
          <a:ln cap="flat" cmpd="sng" w="9525">
            <a:solidFill>
              <a:schemeClr val="dk2"/>
            </a:solidFill>
            <a:prstDash val="solid"/>
            <a:round/>
            <a:headEnd len="med" w="med" type="none"/>
            <a:tailEnd len="med" w="med" type="triangle"/>
          </a:ln>
        </p:spPr>
      </p:cxnSp>
      <p:pic>
        <p:nvPicPr>
          <p:cNvPr id="812" name="Google Shape;812;p101"/>
          <p:cNvPicPr preferRelativeResize="0"/>
          <p:nvPr/>
        </p:nvPicPr>
        <p:blipFill>
          <a:blip r:embed="rId4">
            <a:alphaModFix/>
          </a:blip>
          <a:stretch>
            <a:fillRect/>
          </a:stretch>
        </p:blipFill>
        <p:spPr>
          <a:xfrm>
            <a:off x="2774186" y="835838"/>
            <a:ext cx="5865524" cy="927420"/>
          </a:xfrm>
          <a:prstGeom prst="rect">
            <a:avLst/>
          </a:prstGeom>
          <a:noFill/>
          <a:ln>
            <a:noFill/>
          </a:ln>
        </p:spPr>
      </p:pic>
      <p:sp>
        <p:nvSpPr>
          <p:cNvPr id="813" name="Google Shape;813;p101"/>
          <p:cNvSpPr/>
          <p:nvPr/>
        </p:nvSpPr>
        <p:spPr>
          <a:xfrm>
            <a:off x="2774175" y="1520550"/>
            <a:ext cx="55458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 name="Google Shape;814;p101"/>
          <p:cNvPicPr preferRelativeResize="0"/>
          <p:nvPr/>
        </p:nvPicPr>
        <p:blipFill>
          <a:blip r:embed="rId5">
            <a:alphaModFix/>
          </a:blip>
          <a:stretch>
            <a:fillRect/>
          </a:stretch>
        </p:blipFill>
        <p:spPr>
          <a:xfrm>
            <a:off x="178250" y="1152450"/>
            <a:ext cx="2352675" cy="1219200"/>
          </a:xfrm>
          <a:prstGeom prst="rect">
            <a:avLst/>
          </a:prstGeom>
          <a:noFill/>
          <a:ln>
            <a:noFill/>
          </a:ln>
        </p:spPr>
      </p:pic>
      <p:sp>
        <p:nvSpPr>
          <p:cNvPr id="804" name="Google Shape;804;p101"/>
          <p:cNvSpPr/>
          <p:nvPr/>
        </p:nvSpPr>
        <p:spPr>
          <a:xfrm>
            <a:off x="723838" y="1706288"/>
            <a:ext cx="1261500" cy="242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77400" y="134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 Used in the model</a:t>
            </a:r>
            <a:endParaRPr/>
          </a:p>
        </p:txBody>
      </p:sp>
      <p:pic>
        <p:nvPicPr>
          <p:cNvPr id="110" name="Google Shape;110;p21"/>
          <p:cNvPicPr preferRelativeResize="0"/>
          <p:nvPr/>
        </p:nvPicPr>
        <p:blipFill rotWithShape="1">
          <a:blip r:embed="rId3">
            <a:alphaModFix/>
          </a:blip>
          <a:srcRect b="11738" l="0" r="0" t="0"/>
          <a:stretch/>
        </p:blipFill>
        <p:spPr>
          <a:xfrm>
            <a:off x="254600" y="1113150"/>
            <a:ext cx="8839200" cy="1986575"/>
          </a:xfrm>
          <a:prstGeom prst="rect">
            <a:avLst/>
          </a:prstGeom>
          <a:noFill/>
          <a:ln>
            <a:noFill/>
          </a:ln>
        </p:spPr>
      </p:pic>
      <p:sp>
        <p:nvSpPr>
          <p:cNvPr id="111" name="Google Shape;111;p21"/>
          <p:cNvSpPr txBox="1"/>
          <p:nvPr/>
        </p:nvSpPr>
        <p:spPr>
          <a:xfrm>
            <a:off x="254600" y="3431700"/>
            <a:ext cx="801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Reference journal: </a:t>
            </a:r>
            <a:r>
              <a:rPr lang="en-GB" u="sng">
                <a:solidFill>
                  <a:schemeClr val="hlink"/>
                </a:solidFill>
                <a:hlinkClick r:id="rId4"/>
              </a:rPr>
              <a:t>https://journals.plos.org/digitalhealth/article?id=10.1371/journal.pdig.0000152#pdig-0000152-g002</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2"/>
          <p:cNvSpPr txBox="1"/>
          <p:nvPr>
            <p:ph idx="1" type="subTitle"/>
          </p:nvPr>
        </p:nvSpPr>
        <p:spPr>
          <a:xfrm>
            <a:off x="178275" y="1410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 Faced</a:t>
            </a:r>
            <a:endParaRPr/>
          </a:p>
        </p:txBody>
      </p:sp>
      <p:sp>
        <p:nvSpPr>
          <p:cNvPr id="820" name="Google Shape;820;p102"/>
          <p:cNvSpPr txBox="1"/>
          <p:nvPr/>
        </p:nvSpPr>
        <p:spPr>
          <a:xfrm>
            <a:off x="5895625" y="3321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821" name="Google Shape;821;p102"/>
          <p:cNvSpPr txBox="1"/>
          <p:nvPr/>
        </p:nvSpPr>
        <p:spPr>
          <a:xfrm>
            <a:off x="291125" y="960938"/>
            <a:ext cx="7860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To find ner annotated BIO format dataset related to fashion domain and example training code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Faced issue in the </a:t>
            </a:r>
            <a:r>
              <a:rPr lang="en-GB"/>
              <a:t>tokenization</a:t>
            </a:r>
            <a:r>
              <a:rPr lang="en-GB"/>
              <a:t> , training code for the latest version of </a:t>
            </a:r>
            <a:r>
              <a:rPr lang="en-GB"/>
              <a:t>transformers, tokeniser</a:t>
            </a:r>
            <a:endParaRPr/>
          </a:p>
        </p:txBody>
      </p:sp>
      <p:sp>
        <p:nvSpPr>
          <p:cNvPr id="822" name="Google Shape;822;p102"/>
          <p:cNvSpPr txBox="1"/>
          <p:nvPr>
            <p:ph idx="1" type="subTitle"/>
          </p:nvPr>
        </p:nvSpPr>
        <p:spPr>
          <a:xfrm>
            <a:off x="178275" y="2326525"/>
            <a:ext cx="85206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enhancements</a:t>
            </a:r>
            <a:endParaRPr/>
          </a:p>
        </p:txBody>
      </p:sp>
      <p:sp>
        <p:nvSpPr>
          <p:cNvPr id="823" name="Google Shape;823;p102"/>
          <p:cNvSpPr txBox="1"/>
          <p:nvPr/>
        </p:nvSpPr>
        <p:spPr>
          <a:xfrm>
            <a:off x="291125" y="3164150"/>
            <a:ext cx="7860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In case of data availability, will be able to train for more entities such as 'COLOR',’'SIZE/WEIGHT','MATERIAL','GENDER','PRODUCT' based on the requirement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3"/>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829" name="Google Shape;829;p103"/>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BRAND-NER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Silk Screen Refining Powder Makeup, 24 Meikkivoide Meikki Origins</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830" name="Google Shape;830;p103"/>
          <p:cNvPicPr preferRelativeResize="0"/>
          <p:nvPr/>
        </p:nvPicPr>
        <p:blipFill>
          <a:blip r:embed="rId3">
            <a:alphaModFix/>
          </a:blip>
          <a:stretch>
            <a:fillRect/>
          </a:stretch>
        </p:blipFill>
        <p:spPr>
          <a:xfrm>
            <a:off x="742850" y="2867075"/>
            <a:ext cx="4064224" cy="68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4"/>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836" name="Google Shape;836;p104"/>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BRAND-NER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ITP Bajacross ( 26x10.00 R14 TL 81D )</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837" name="Google Shape;837;p104"/>
          <p:cNvPicPr preferRelativeResize="0"/>
          <p:nvPr/>
        </p:nvPicPr>
        <p:blipFill>
          <a:blip r:embed="rId3">
            <a:alphaModFix/>
          </a:blip>
          <a:stretch>
            <a:fillRect/>
          </a:stretch>
        </p:blipFill>
        <p:spPr>
          <a:xfrm>
            <a:off x="592013" y="2919775"/>
            <a:ext cx="4695825" cy="12382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5"/>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843" name="Google Shape;843;p105"/>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BRAND-NER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Calvin Klein Earth Miesten kello K5Y31XWL Vihre\u00e4/Nahka \u00d844 mm</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844" name="Google Shape;844;p105"/>
          <p:cNvPicPr preferRelativeResize="0"/>
          <p:nvPr/>
        </p:nvPicPr>
        <p:blipFill>
          <a:blip r:embed="rId3">
            <a:alphaModFix/>
          </a:blip>
          <a:stretch>
            <a:fillRect/>
          </a:stretch>
        </p:blipFill>
        <p:spPr>
          <a:xfrm>
            <a:off x="519800" y="2880225"/>
            <a:ext cx="6118550" cy="990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6"/>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850" name="Google Shape;850;p106"/>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BRAND-NER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"Just Cavalli Silm\u00e4lasit JC 0817 086"</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851" name="Google Shape;851;p106"/>
          <p:cNvPicPr preferRelativeResize="0"/>
          <p:nvPr/>
        </p:nvPicPr>
        <p:blipFill>
          <a:blip r:embed="rId3">
            <a:alphaModFix/>
          </a:blip>
          <a:stretch>
            <a:fillRect/>
          </a:stretch>
        </p:blipFill>
        <p:spPr>
          <a:xfrm>
            <a:off x="400450" y="2787525"/>
            <a:ext cx="5714025" cy="1804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7"/>
          <p:cNvSpPr txBox="1"/>
          <p:nvPr>
            <p:ph type="title"/>
          </p:nvPr>
        </p:nvSpPr>
        <p:spPr>
          <a:xfrm>
            <a:off x="56750" y="10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 Examples</a:t>
            </a:r>
            <a:endParaRPr/>
          </a:p>
        </p:txBody>
      </p:sp>
      <p:sp>
        <p:nvSpPr>
          <p:cNvPr id="857" name="Google Shape;857;p107"/>
          <p:cNvSpPr txBox="1"/>
          <p:nvPr>
            <p:ph idx="1" type="body"/>
          </p:nvPr>
        </p:nvSpPr>
        <p:spPr>
          <a:xfrm>
            <a:off x="156500" y="741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a:t>
            </a:r>
            <a:r>
              <a:rPr b="1" lang="en-GB"/>
              <a:t>BRAND-NER MODEL</a:t>
            </a:r>
            <a:r>
              <a:rPr b="1" lang="en-GB">
                <a:solidFill>
                  <a:schemeClr val="dk1"/>
                </a:solidFill>
              </a:rPr>
              <a:t> </a:t>
            </a:r>
            <a:endParaRPr b="1">
              <a:solidFill>
                <a:schemeClr val="dk1"/>
              </a:solidFill>
            </a:endParaRPr>
          </a:p>
          <a:p>
            <a:pPr indent="0" lvl="0" marL="0" rtl="0" algn="l">
              <a:spcBef>
                <a:spcPts val="1200"/>
              </a:spcBef>
              <a:spcAft>
                <a:spcPts val="0"/>
              </a:spcAft>
              <a:buNone/>
            </a:pPr>
            <a:r>
              <a:rPr b="1" lang="en-GB">
                <a:solidFill>
                  <a:schemeClr val="dk1"/>
                </a:solidFill>
              </a:rPr>
              <a:t>Input: (Unseen Data):</a:t>
            </a:r>
            <a:endParaRPr b="1">
              <a:solidFill>
                <a:schemeClr val="dk1"/>
              </a:solidFill>
            </a:endParaRPr>
          </a:p>
          <a:p>
            <a:pPr indent="0" lvl="0" marL="0" rtl="0" algn="l">
              <a:spcBef>
                <a:spcPts val="1200"/>
              </a:spcBef>
              <a:spcAft>
                <a:spcPts val="0"/>
              </a:spcAft>
              <a:buNone/>
            </a:pPr>
            <a:r>
              <a:rPr lang="en-GB">
                <a:solidFill>
                  <a:schemeClr val="dk1"/>
                </a:solidFill>
                <a:highlight>
                  <a:srgbClr val="FFFFFF"/>
                </a:highlight>
              </a:rPr>
              <a:t>Alliance Forestry 333 ( 320/85 -24 127A8 14PR TL kaksoistunnus\u00a0 124B )</a:t>
            </a:r>
            <a:endParaRPr b="1">
              <a:solidFill>
                <a:schemeClr val="dk1"/>
              </a:solidFill>
            </a:endParaRPr>
          </a:p>
          <a:p>
            <a:pPr indent="0" lvl="0" marL="0" rtl="0" algn="l">
              <a:spcBef>
                <a:spcPts val="1200"/>
              </a:spcBef>
              <a:spcAft>
                <a:spcPts val="0"/>
              </a:spcAft>
              <a:buNone/>
            </a:pPr>
            <a:r>
              <a:rPr b="1" lang="en-GB">
                <a:solidFill>
                  <a:schemeClr val="dk1"/>
                </a:solidFill>
              </a:rPr>
              <a:t>Output:</a:t>
            </a:r>
            <a:endParaRPr b="1">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a:p>
        </p:txBody>
      </p:sp>
      <p:pic>
        <p:nvPicPr>
          <p:cNvPr id="858" name="Google Shape;858;p107"/>
          <p:cNvPicPr preferRelativeResize="0"/>
          <p:nvPr/>
        </p:nvPicPr>
        <p:blipFill>
          <a:blip r:embed="rId3">
            <a:alphaModFix/>
          </a:blip>
          <a:stretch>
            <a:fillRect/>
          </a:stretch>
        </p:blipFill>
        <p:spPr>
          <a:xfrm>
            <a:off x="601925" y="2986438"/>
            <a:ext cx="6076950" cy="1171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8"/>
          <p:cNvSpPr txBox="1"/>
          <p:nvPr>
            <p:ph type="title"/>
          </p:nvPr>
        </p:nvSpPr>
        <p:spPr>
          <a:xfrm>
            <a:off x="311700" y="1999050"/>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Tourism </a:t>
            </a:r>
            <a:r>
              <a:rPr lang="en-GB"/>
              <a:t>Domain- Location,Review,Food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9"/>
          <p:cNvSpPr txBox="1"/>
          <p:nvPr/>
        </p:nvSpPr>
        <p:spPr>
          <a:xfrm>
            <a:off x="0" y="0"/>
            <a:ext cx="780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1: The dataset are in the form of IOB format, below are the counts.A training example is typically a sentence, with corresponding IOB tags.</a:t>
            </a:r>
            <a:endParaRPr sz="1600">
              <a:solidFill>
                <a:srgbClr val="741B47"/>
              </a:solidFill>
              <a:latin typeface="Raleway"/>
              <a:ea typeface="Raleway"/>
              <a:cs typeface="Raleway"/>
              <a:sym typeface="Raleway"/>
            </a:endParaRPr>
          </a:p>
        </p:txBody>
      </p:sp>
      <p:sp>
        <p:nvSpPr>
          <p:cNvPr id="869" name="Google Shape;869;p109"/>
          <p:cNvSpPr txBox="1"/>
          <p:nvPr/>
        </p:nvSpPr>
        <p:spPr>
          <a:xfrm>
            <a:off x="6623475" y="448850"/>
            <a:ext cx="18681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Overview of the dataset</a:t>
            </a:r>
            <a:endParaRPr>
              <a:solidFill>
                <a:schemeClr val="dk1"/>
              </a:solidFill>
            </a:endParaRPr>
          </a:p>
        </p:txBody>
      </p:sp>
      <p:cxnSp>
        <p:nvCxnSpPr>
          <p:cNvPr id="870" name="Google Shape;870;p109"/>
          <p:cNvCxnSpPr>
            <a:stCxn id="869" idx="1"/>
            <a:endCxn id="871" idx="3"/>
          </p:cNvCxnSpPr>
          <p:nvPr/>
        </p:nvCxnSpPr>
        <p:spPr>
          <a:xfrm flipH="1">
            <a:off x="5362875" y="756650"/>
            <a:ext cx="1260600" cy="686100"/>
          </a:xfrm>
          <a:prstGeom prst="straightConnector1">
            <a:avLst/>
          </a:prstGeom>
          <a:noFill/>
          <a:ln cap="flat" cmpd="sng" w="9525">
            <a:solidFill>
              <a:schemeClr val="dk2"/>
            </a:solidFill>
            <a:prstDash val="solid"/>
            <a:round/>
            <a:headEnd len="med" w="med" type="stealth"/>
            <a:tailEnd len="med" w="med" type="none"/>
          </a:ln>
        </p:spPr>
      </p:cxnSp>
      <p:sp>
        <p:nvSpPr>
          <p:cNvPr id="872" name="Google Shape;872;p109"/>
          <p:cNvSpPr txBox="1"/>
          <p:nvPr/>
        </p:nvSpPr>
        <p:spPr>
          <a:xfrm>
            <a:off x="0" y="2442450"/>
            <a:ext cx="692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2: Filtered with unique labels , below are the counts</a:t>
            </a:r>
            <a:endParaRPr sz="1600">
              <a:solidFill>
                <a:srgbClr val="741B47"/>
              </a:solidFill>
              <a:latin typeface="Raleway"/>
              <a:ea typeface="Raleway"/>
              <a:cs typeface="Raleway"/>
              <a:sym typeface="Raleway"/>
            </a:endParaRPr>
          </a:p>
        </p:txBody>
      </p:sp>
      <p:pic>
        <p:nvPicPr>
          <p:cNvPr id="873" name="Google Shape;873;p109"/>
          <p:cNvPicPr preferRelativeResize="0"/>
          <p:nvPr/>
        </p:nvPicPr>
        <p:blipFill>
          <a:blip r:embed="rId3">
            <a:alphaModFix/>
          </a:blip>
          <a:stretch>
            <a:fillRect/>
          </a:stretch>
        </p:blipFill>
        <p:spPr>
          <a:xfrm>
            <a:off x="1489498" y="644700"/>
            <a:ext cx="2832263" cy="1866900"/>
          </a:xfrm>
          <a:prstGeom prst="rect">
            <a:avLst/>
          </a:prstGeom>
          <a:noFill/>
          <a:ln>
            <a:noFill/>
          </a:ln>
        </p:spPr>
      </p:pic>
      <p:pic>
        <p:nvPicPr>
          <p:cNvPr id="874" name="Google Shape;874;p109"/>
          <p:cNvPicPr preferRelativeResize="0"/>
          <p:nvPr/>
        </p:nvPicPr>
        <p:blipFill>
          <a:blip r:embed="rId4">
            <a:alphaModFix/>
          </a:blip>
          <a:stretch>
            <a:fillRect/>
          </a:stretch>
        </p:blipFill>
        <p:spPr>
          <a:xfrm>
            <a:off x="888175" y="2873550"/>
            <a:ext cx="4034908" cy="1965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0"/>
          <p:cNvSpPr txBox="1"/>
          <p:nvPr/>
        </p:nvSpPr>
        <p:spPr>
          <a:xfrm>
            <a:off x="-56700" y="2629750"/>
            <a:ext cx="907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4: Let's group the words and corresponding tags by sentence</a:t>
            </a:r>
            <a:endParaRPr sz="1600">
              <a:solidFill>
                <a:srgbClr val="741B47"/>
              </a:solidFill>
              <a:latin typeface="Raleway"/>
              <a:ea typeface="Raleway"/>
              <a:cs typeface="Raleway"/>
              <a:sym typeface="Raleway"/>
            </a:endParaRPr>
          </a:p>
        </p:txBody>
      </p:sp>
      <p:sp>
        <p:nvSpPr>
          <p:cNvPr id="880" name="Google Shape;880;p110"/>
          <p:cNvSpPr txBox="1"/>
          <p:nvPr/>
        </p:nvSpPr>
        <p:spPr>
          <a:xfrm>
            <a:off x="0" y="9810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3: Data-preprocessing steps are applied to remove space,"forward fill" function to fill missing values. </a:t>
            </a:r>
            <a:endParaRPr sz="1600">
              <a:solidFill>
                <a:srgbClr val="741B47"/>
              </a:solidFill>
              <a:latin typeface="Raleway"/>
              <a:ea typeface="Raleway"/>
              <a:cs typeface="Raleway"/>
              <a:sym typeface="Raleway"/>
            </a:endParaRPr>
          </a:p>
        </p:txBody>
      </p:sp>
      <p:pic>
        <p:nvPicPr>
          <p:cNvPr id="881" name="Google Shape;881;p110"/>
          <p:cNvPicPr preferRelativeResize="0"/>
          <p:nvPr/>
        </p:nvPicPr>
        <p:blipFill>
          <a:blip r:embed="rId3">
            <a:alphaModFix/>
          </a:blip>
          <a:stretch>
            <a:fillRect/>
          </a:stretch>
        </p:blipFill>
        <p:spPr>
          <a:xfrm>
            <a:off x="1678323" y="704850"/>
            <a:ext cx="2832263" cy="1866900"/>
          </a:xfrm>
          <a:prstGeom prst="rect">
            <a:avLst/>
          </a:prstGeom>
          <a:noFill/>
          <a:ln>
            <a:noFill/>
          </a:ln>
        </p:spPr>
      </p:pic>
      <p:pic>
        <p:nvPicPr>
          <p:cNvPr id="882" name="Google Shape;882;p110"/>
          <p:cNvPicPr preferRelativeResize="0"/>
          <p:nvPr/>
        </p:nvPicPr>
        <p:blipFill>
          <a:blip r:embed="rId4">
            <a:alphaModFix/>
          </a:blip>
          <a:stretch>
            <a:fillRect/>
          </a:stretch>
        </p:blipFill>
        <p:spPr>
          <a:xfrm>
            <a:off x="244738" y="3118850"/>
            <a:ext cx="8472434" cy="1777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1"/>
          <p:cNvSpPr txBox="1"/>
          <p:nvPr/>
        </p:nvSpPr>
        <p:spPr>
          <a:xfrm>
            <a:off x="0" y="0"/>
            <a:ext cx="89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5: For training dataset preparation selected the columns sentence, word_label by dropping duplicates</a:t>
            </a:r>
            <a:endParaRPr sz="1600">
              <a:solidFill>
                <a:srgbClr val="741B47"/>
              </a:solidFill>
              <a:latin typeface="Raleway"/>
              <a:ea typeface="Raleway"/>
              <a:cs typeface="Raleway"/>
              <a:sym typeface="Raleway"/>
            </a:endParaRPr>
          </a:p>
        </p:txBody>
      </p:sp>
      <p:sp>
        <p:nvSpPr>
          <p:cNvPr id="888" name="Google Shape;888;p111"/>
          <p:cNvSpPr txBox="1"/>
          <p:nvPr/>
        </p:nvSpPr>
        <p:spPr>
          <a:xfrm>
            <a:off x="91050" y="2794475"/>
            <a:ext cx="896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741B47"/>
                </a:solidFill>
                <a:latin typeface="Raleway"/>
                <a:ea typeface="Raleway"/>
                <a:cs typeface="Raleway"/>
                <a:sym typeface="Raleway"/>
              </a:rPr>
              <a:t>Step 6: Unique labels are mapped with key, value pairs</a:t>
            </a:r>
            <a:endParaRPr sz="1600">
              <a:solidFill>
                <a:srgbClr val="741B47"/>
              </a:solidFill>
              <a:latin typeface="Raleway"/>
              <a:ea typeface="Raleway"/>
              <a:cs typeface="Raleway"/>
              <a:sym typeface="Raleway"/>
            </a:endParaRPr>
          </a:p>
        </p:txBody>
      </p:sp>
      <p:pic>
        <p:nvPicPr>
          <p:cNvPr id="889" name="Google Shape;889;p111"/>
          <p:cNvPicPr preferRelativeResize="0"/>
          <p:nvPr/>
        </p:nvPicPr>
        <p:blipFill>
          <a:blip r:embed="rId3">
            <a:alphaModFix/>
          </a:blip>
          <a:stretch>
            <a:fillRect/>
          </a:stretch>
        </p:blipFill>
        <p:spPr>
          <a:xfrm>
            <a:off x="1043022" y="3363772"/>
            <a:ext cx="3428601" cy="1564775"/>
          </a:xfrm>
          <a:prstGeom prst="rect">
            <a:avLst/>
          </a:prstGeom>
          <a:noFill/>
          <a:ln>
            <a:noFill/>
          </a:ln>
        </p:spPr>
      </p:pic>
      <p:pic>
        <p:nvPicPr>
          <p:cNvPr id="890" name="Google Shape;890;p111"/>
          <p:cNvPicPr preferRelativeResize="0"/>
          <p:nvPr/>
        </p:nvPicPr>
        <p:blipFill>
          <a:blip r:embed="rId4">
            <a:alphaModFix/>
          </a:blip>
          <a:stretch>
            <a:fillRect/>
          </a:stretch>
        </p:blipFill>
        <p:spPr>
          <a:xfrm>
            <a:off x="259875" y="888063"/>
            <a:ext cx="6953250"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